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0" r:id="rId4"/>
    <p:sldId id="261" r:id="rId5"/>
    <p:sldId id="263" r:id="rId6"/>
    <p:sldId id="262" r:id="rId7"/>
    <p:sldId id="272" r:id="rId8"/>
    <p:sldId id="282" r:id="rId9"/>
    <p:sldId id="276" r:id="rId10"/>
    <p:sldId id="264" r:id="rId11"/>
    <p:sldId id="279" r:id="rId12"/>
    <p:sldId id="280" r:id="rId13"/>
    <p:sldId id="281" r:id="rId14"/>
    <p:sldId id="265" r:id="rId15"/>
    <p:sldId id="269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outlineViewPr>
    <p:cViewPr>
      <p:scale>
        <a:sx n="33" d="100"/>
        <a:sy n="33" d="100"/>
      </p:scale>
      <p:origin x="0" y="-71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7T03:38:12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7T03:38:1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 24575,'-5'-5'0,"0"1"0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7T03:38:16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7T03:38:23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7T03:38:23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24575,'-6'0'0,"2"0"0</inkml:trace>
  <inkml:trace contextRef="#ctx0" brushRef="#br0" timeOffset="197">1 0 24575,'0'0'0</inkml:trace>
  <inkml:trace contextRef="#ctx0" brushRef="#br0" timeOffset="1013">1 0 24575,'0'0'0</inkml:trace>
  <inkml:trace contextRef="#ctx0" brushRef="#br0" timeOffset="1169">1 0 24575,'0'0'0</inkml:trace>
  <inkml:trace contextRef="#ctx0" brushRef="#br0" timeOffset="1379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7T03:38:26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24575,'0'-6'0,"0"2"0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7T03:38:3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7E9A5-36CC-7C41-82D8-4C02BBC4C1A8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882D-4103-074B-9B45-571A1AE5A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6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882D-4103-074B-9B45-571A1AE5AF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8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2882D-4103-074B-9B45-571A1AE5AF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9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F790-4FE6-9445-94C7-D11604613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35DA1-71AB-B247-A670-F0E74AAA2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90778-7DC4-7742-9E12-1A1E454F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85022-039E-CC40-9280-1CDA24B2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CEEF9-7081-F149-B869-95A8C727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2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6AEC-4C05-DD46-A54B-B4DC0B35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1F0EA-1468-C345-A795-A01978C90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EE9E0-D697-D444-BDC2-11834CCE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9B2C0-7B20-DC48-82E3-31C7778F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D758F-A453-8B4F-B97F-CF737A03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2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D17B8-5B0A-D149-AE68-D0C8D74CF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DDB9F-3833-AA4A-A0F3-317980291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7D1D-3744-8746-9A33-964966AD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0BE8-4651-EF48-B064-83B38A3C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C1514-661A-1B4A-91A5-D33F2CAF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0241-573B-7649-84AC-0966798D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DA3C0-DF35-B440-867B-2DEE99202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B36AD-E291-B744-BC63-5BD4E174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F261-E33D-0D42-AA83-B75F210E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A0845-F920-A24B-9538-A755C46F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3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3A56-D31F-F34D-902F-C885BA79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EABB4-D387-E64A-AA31-2DA364718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AAB7A-958D-5E40-ABAE-52CD3CB2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42135-8BF8-2340-A6AB-269D3C1F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BE9E-C3F1-1349-94D2-5D8DC881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0D026-4A5A-114A-9D30-FF5B7DA0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B7E7-BD66-4441-8773-6A365DFA2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20596-1B73-3B42-8787-4A67845C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C78BB-67E5-A84E-B4F2-CAD099EB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C7AB1-549A-FB42-8C84-A79DA1FE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A9171-97C4-AB42-B66A-763D314D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239F-27F4-D74C-B8F0-324CF997E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B88D8-E293-3E4C-8503-06C9F5E9C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0791B-BD37-0C40-B933-B55ADDE70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CDE0CF-A585-9341-A665-8259DC811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3541F8-E60A-7D40-AE93-3F96A40CA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CFD9E-953D-8641-82E2-5204D966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B46C6C-343F-CC45-B82F-EAEA3540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DB59F-8283-1C46-B7E4-F26F2106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6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D8DF-473F-D447-8198-9AB84703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EB740-46AA-E448-8FA7-D9461AB7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9720E-60C4-DC4F-A34E-549ECE3C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E8AE5-1A24-0E4B-B782-690C9262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6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F76A56-277F-BA48-971B-DDAC2CD3F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8B748-C557-7E4C-8707-0316100C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D05C3-6DCF-CE4D-8648-51AC314A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9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340B-1D86-DB44-A1BA-BFE394D6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B21C5-D1BD-714F-B535-3003CA3C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DA4CF-02A0-354B-9E8D-11841EFA7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40729-C102-644E-910B-B4720C14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4DB8D-F688-4C40-8339-31D42699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042C4-C037-9247-9D95-BB746FBC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2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F845-384A-334A-BE30-04CDE0C6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6D31-61D1-4C4C-B86E-1C84A6CE4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C6181-F768-7D4A-97A9-E89B1FB28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39177-442F-104C-83E3-912D708E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DA79E-D0F2-6845-B30B-A7F6A5C4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80F33-0E31-334F-B5A2-11766BF7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2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05FF8-0C17-1146-9DD7-CB694C5C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83A64-EFC4-5648-AF8F-F252855F5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FE422-341E-0247-9982-46E4588CC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FEE30-58A6-084A-AA4B-6F47E23C0E9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4980E-D59F-894F-BCC1-46047E595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05A07-2725-5841-AD4D-F1E4DB984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C741F-6992-2E4E-9959-93E9B46F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 /><Relationship Id="rId13" Type="http://schemas.openxmlformats.org/officeDocument/2006/relationships/image" Target="../media/image8.png" /><Relationship Id="rId3" Type="http://schemas.openxmlformats.org/officeDocument/2006/relationships/image" Target="../media/image4.png" /><Relationship Id="rId7" Type="http://schemas.openxmlformats.org/officeDocument/2006/relationships/customXml" Target="../ink/ink4.xml" /><Relationship Id="rId12" Type="http://schemas.openxmlformats.org/officeDocument/2006/relationships/customXml" Target="../ink/ink7.xml" /><Relationship Id="rId2" Type="http://schemas.openxmlformats.org/officeDocument/2006/relationships/customXml" Target="../ink/ink1.xml" /><Relationship Id="rId1" Type="http://schemas.openxmlformats.org/officeDocument/2006/relationships/slideLayout" Target="../slideLayouts/slideLayout2.xml" /><Relationship Id="rId6" Type="http://schemas.openxmlformats.org/officeDocument/2006/relationships/customXml" Target="../ink/ink3.xml" /><Relationship Id="rId11" Type="http://schemas.openxmlformats.org/officeDocument/2006/relationships/image" Target="../media/image7.png" /><Relationship Id="rId5" Type="http://schemas.openxmlformats.org/officeDocument/2006/relationships/image" Target="../media/image5.png" /><Relationship Id="rId10" Type="http://schemas.openxmlformats.org/officeDocument/2006/relationships/customXml" Target="../ink/ink6.xml" /><Relationship Id="rId4" Type="http://schemas.openxmlformats.org/officeDocument/2006/relationships/customXml" Target="../ink/ink2.xml" /><Relationship Id="rId9" Type="http://schemas.openxmlformats.org/officeDocument/2006/relationships/image" Target="../media/image6.pn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 /><Relationship Id="rId2" Type="http://schemas.openxmlformats.org/officeDocument/2006/relationships/image" Target="../media/image2.tiff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 /><Relationship Id="rId2" Type="http://schemas.openxmlformats.org/officeDocument/2006/relationships/image" Target="../media/image4.tiff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98228-C2C1-1B4A-95D6-464B951C9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0705"/>
            <a:ext cx="9144000" cy="244925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b="0" dirty="0">
                <a:effectLst/>
              </a:rPr>
            </a:br>
            <a:r>
              <a:rPr lang="en-US" dirty="0"/>
              <a:t>The Implementation of Banker’s Algorithm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D89F8-C96F-894D-A7B4-11A0F781E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Harshitha</a:t>
            </a:r>
            <a:r>
              <a:rPr lang="en-US" dirty="0"/>
              <a:t> </a:t>
            </a:r>
            <a:r>
              <a:rPr lang="en-US" dirty="0" err="1"/>
              <a:t>Yerraguntla</a:t>
            </a:r>
            <a:r>
              <a:rPr lang="en-US" dirty="0"/>
              <a:t>(013800280)</a:t>
            </a:r>
            <a:endParaRPr lang="en-US" b="0" dirty="0">
              <a:effectLst/>
            </a:endParaRPr>
          </a:p>
          <a:p>
            <a:r>
              <a:rPr lang="en-US" dirty="0"/>
              <a:t> Nithya </a:t>
            </a:r>
            <a:r>
              <a:rPr lang="en-US" dirty="0" err="1"/>
              <a:t>Kuchadi</a:t>
            </a:r>
            <a:r>
              <a:rPr lang="en-US" dirty="0"/>
              <a:t>(013769665)</a:t>
            </a:r>
            <a:endParaRPr lang="en-US" b="0" dirty="0">
              <a:effectLst/>
            </a:endParaRPr>
          </a:p>
          <a:p>
            <a:r>
              <a:rPr lang="en-US" dirty="0"/>
              <a:t> Koushik Kumar Kamala(013766571)</a:t>
            </a:r>
          </a:p>
        </p:txBody>
      </p:sp>
    </p:spTree>
    <p:extLst>
      <p:ext uri="{BB962C8B-B14F-4D97-AF65-F5344CB8AC3E}">
        <p14:creationId xmlns:p14="http://schemas.microsoft.com/office/powerpoint/2010/main" val="253174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31AD-F762-6B47-B394-F7ABCEF7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	</a:t>
            </a:r>
            <a:r>
              <a:rPr lang="en-US" b="1" dirty="0"/>
              <a:t>Is the system in Safe State?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5D11-9EF5-D348-8D79-C4F779AED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/>
              <a:t> Available = {2,1,0,0}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Iteration 1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P1 requests for resource	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if (</a:t>
            </a:r>
            <a:r>
              <a:rPr lang="en-US" b="1" dirty="0">
                <a:sym typeface="Wingdings" pitchFamily="2" charset="2"/>
              </a:rPr>
              <a:t>P1 Need &lt; Avail </a:t>
            </a:r>
            <a:r>
              <a:rPr lang="en-US" dirty="0">
                <a:sym typeface="Wingdings" pitchFamily="2" charset="2"/>
              </a:rPr>
              <a:t>)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TRUE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dirty="0" err="1">
                <a:sym typeface="Wingdings" pitchFamily="2" charset="2"/>
              </a:rPr>
              <a:t>Availalble</a:t>
            </a:r>
            <a:r>
              <a:rPr lang="en-US" dirty="0">
                <a:sym typeface="Wingdings" pitchFamily="2" charset="2"/>
              </a:rPr>
              <a:t> = Available + Allocated  = </a:t>
            </a:r>
            <a:r>
              <a:rPr lang="en-US" dirty="0"/>
              <a:t>}  = </a:t>
            </a:r>
            <a:r>
              <a:rPr lang="en-US" b="1" dirty="0"/>
              <a:t>{2,1,1,2}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u="sng" dirty="0"/>
              <a:t>For P2:</a:t>
            </a:r>
            <a:r>
              <a:rPr lang="en-US" u="sng" dirty="0">
                <a:sym typeface="Wingdings" pitchFamily="2" charset="2"/>
              </a:rPr>
              <a:t>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   	if (</a:t>
            </a:r>
            <a:r>
              <a:rPr lang="en-US" b="1" dirty="0">
                <a:sym typeface="Wingdings" pitchFamily="2" charset="2"/>
              </a:rPr>
              <a:t>P2 Need &lt; Avail </a:t>
            </a:r>
            <a:r>
              <a:rPr lang="en-US" dirty="0">
                <a:sym typeface="Wingdings" pitchFamily="2" charset="2"/>
              </a:rPr>
              <a:t>)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FALSE    </a:t>
            </a:r>
            <a:r>
              <a:rPr lang="en-US" dirty="0">
                <a:sym typeface="Wingdings" pitchFamily="2" charset="2"/>
              </a:rPr>
              <a:t>//then Check for next process.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u="sng" dirty="0"/>
              <a:t> For P3:</a:t>
            </a:r>
            <a:r>
              <a:rPr lang="en-US" u="sng" dirty="0">
                <a:sym typeface="Wingdings" pitchFamily="2" charset="2"/>
              </a:rPr>
              <a:t>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        	if (</a:t>
            </a:r>
            <a:r>
              <a:rPr lang="en-US" b="1" dirty="0">
                <a:sym typeface="Wingdings" pitchFamily="2" charset="2"/>
              </a:rPr>
              <a:t>P3 Need &lt; Avail </a:t>
            </a:r>
            <a:r>
              <a:rPr lang="en-US" dirty="0">
                <a:sym typeface="Wingdings" pitchFamily="2" charset="2"/>
              </a:rPr>
              <a:t>)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FALSE  </a:t>
            </a:r>
            <a:r>
              <a:rPr lang="en-US" dirty="0">
                <a:sym typeface="Wingdings" pitchFamily="2" charset="2"/>
              </a:rPr>
              <a:t>//then Check for next process.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9647F4-C04B-324D-9589-060FAE10C01D}"/>
                  </a:ext>
                </a:extLst>
              </p14:cNvPr>
              <p14:cNvContentPartPr/>
              <p14:nvPr/>
            </p14:nvContentPartPr>
            <p14:xfrm>
              <a:off x="3390092" y="35327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9647F4-C04B-324D-9589-060FAE10C0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1452" y="35241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F9F7D2-7E61-2E4F-812F-7645DF55CB3B}"/>
                  </a:ext>
                </a:extLst>
              </p14:cNvPr>
              <p14:cNvContentPartPr/>
              <p14:nvPr/>
            </p14:nvContentPartPr>
            <p14:xfrm>
              <a:off x="935612" y="2606871"/>
              <a:ext cx="3960" cy="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F9F7D2-7E61-2E4F-812F-7645DF55CB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612" y="259823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B8080E-7F0F-664A-90AD-1784CEA6E640}"/>
                  </a:ext>
                </a:extLst>
              </p14:cNvPr>
              <p14:cNvContentPartPr/>
              <p14:nvPr/>
            </p14:nvContentPartPr>
            <p14:xfrm>
              <a:off x="2988332" y="894351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B8080E-7F0F-664A-90AD-1784CEA6E6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9692" y="8853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674C87-4C4D-AE48-AE6E-C6C6E9D05802}"/>
                  </a:ext>
                </a:extLst>
              </p14:cNvPr>
              <p14:cNvContentPartPr/>
              <p14:nvPr/>
            </p14:nvContentPartPr>
            <p14:xfrm>
              <a:off x="4980212" y="128315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674C87-4C4D-AE48-AE6E-C6C6E9D058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1572" y="12741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B35467-8C8F-7647-BB2B-795EC9AD5B58}"/>
                  </a:ext>
                </a:extLst>
              </p14:cNvPr>
              <p14:cNvContentPartPr/>
              <p14:nvPr/>
            </p14:nvContentPartPr>
            <p14:xfrm>
              <a:off x="5086052" y="987951"/>
              <a:ext cx="39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B35467-8C8F-7647-BB2B-795EC9AD5B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7412" y="978951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C51CA4-EE4B-7E47-B6BD-F9D67E895A37}"/>
                  </a:ext>
                </a:extLst>
              </p14:cNvPr>
              <p14:cNvContentPartPr/>
              <p14:nvPr/>
            </p14:nvContentPartPr>
            <p14:xfrm>
              <a:off x="5140412" y="2243991"/>
              <a:ext cx="360" cy="3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C51CA4-EE4B-7E47-B6BD-F9D67E895A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1772" y="2235351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96E1E30-2060-B041-A24C-6DB5BD0AD24E}"/>
                  </a:ext>
                </a:extLst>
              </p14:cNvPr>
              <p14:cNvContentPartPr/>
              <p14:nvPr/>
            </p14:nvContentPartPr>
            <p14:xfrm>
              <a:off x="-1375228" y="333831"/>
              <a:ext cx="360" cy="3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96E1E30-2060-B041-A24C-6DB5BD0AD2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383868" y="325191"/>
                <a:ext cx="1800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85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2515-4A3B-9545-9D70-6D43F32A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Is the system in Safe State?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39310-929C-DC4A-9412-387D940B3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u="sng" dirty="0"/>
              <a:t>For P4:</a:t>
            </a:r>
            <a:r>
              <a:rPr lang="en-US" u="sng" dirty="0">
                <a:sym typeface="Wingdings" pitchFamily="2" charset="2"/>
              </a:rPr>
              <a:t>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	if (</a:t>
            </a:r>
            <a:r>
              <a:rPr lang="en-US" b="1" dirty="0">
                <a:sym typeface="Wingdings" pitchFamily="2" charset="2"/>
              </a:rPr>
              <a:t>P4 Need &lt; Avail </a:t>
            </a:r>
            <a:r>
              <a:rPr lang="en-US" dirty="0">
                <a:sym typeface="Wingdings" pitchFamily="2" charset="2"/>
              </a:rPr>
              <a:t>)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TRUE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		Avail= Avail + Allocated [P4] = </a:t>
            </a:r>
            <a:r>
              <a:rPr lang="en-US" b="1" dirty="0"/>
              <a:t>{4,4,6,6}</a:t>
            </a:r>
          </a:p>
          <a:p>
            <a:pPr>
              <a:spcBef>
                <a:spcPts val="1800"/>
              </a:spcBef>
            </a:pPr>
            <a:r>
              <a:rPr lang="en-US" u="sng" dirty="0"/>
              <a:t>For P5:</a:t>
            </a:r>
            <a:r>
              <a:rPr lang="en-US" u="sng" dirty="0">
                <a:sym typeface="Wingdings" pitchFamily="2" charset="2"/>
              </a:rPr>
              <a:t>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        	if (</a:t>
            </a:r>
            <a:r>
              <a:rPr lang="en-US" b="1" dirty="0">
                <a:sym typeface="Wingdings" pitchFamily="2" charset="2"/>
              </a:rPr>
              <a:t>P5 Need &lt; Avail </a:t>
            </a:r>
            <a:r>
              <a:rPr lang="en-US" dirty="0">
                <a:sym typeface="Wingdings" pitchFamily="2" charset="2"/>
              </a:rPr>
              <a:t>)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TRUE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	 	Avail= Avail + Allocated [P5] = </a:t>
            </a:r>
            <a:r>
              <a:rPr lang="en-US" dirty="0"/>
              <a:t>= </a:t>
            </a:r>
            <a:r>
              <a:rPr lang="en-US" b="1" dirty="0"/>
              <a:t>{4,7,9,8}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4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F64C-88C6-FB44-B75C-F7527095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Is the system in Safe State?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718F-864C-EA49-8F6A-CA3B46FCB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b="1" dirty="0"/>
              <a:t>Iteration 2.</a:t>
            </a:r>
            <a:r>
              <a:rPr lang="en-US" dirty="0"/>
              <a:t> Check only process P2 to P3.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u="sng" dirty="0"/>
              <a:t>For P2:</a:t>
            </a:r>
            <a:r>
              <a:rPr lang="en-US" u="sng" dirty="0">
                <a:sym typeface="Wingdings" pitchFamily="2" charset="2"/>
              </a:rPr>
              <a:t>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       if (</a:t>
            </a:r>
            <a:r>
              <a:rPr lang="en-US" b="1" dirty="0">
                <a:sym typeface="Wingdings" pitchFamily="2" charset="2"/>
              </a:rPr>
              <a:t>P2 Need &lt; Avail </a:t>
            </a:r>
            <a:r>
              <a:rPr lang="en-US" dirty="0">
                <a:sym typeface="Wingdings" pitchFamily="2" charset="2"/>
              </a:rPr>
              <a:t>)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TRUE 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	Available= Available + Allocated [P2] </a:t>
            </a:r>
            <a:r>
              <a:rPr lang="en-US" dirty="0"/>
              <a:t>= </a:t>
            </a:r>
            <a:r>
              <a:rPr lang="en-US" b="1" dirty="0"/>
              <a:t>{6,7,9,8}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u="sng" dirty="0"/>
              <a:t>For P3:</a:t>
            </a:r>
            <a:r>
              <a:rPr lang="en-US" u="sng" dirty="0">
                <a:sym typeface="Wingdings" pitchFamily="2" charset="2"/>
              </a:rPr>
              <a:t>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     if (</a:t>
            </a:r>
            <a:r>
              <a:rPr lang="en-US" b="1" dirty="0">
                <a:sym typeface="Wingdings" pitchFamily="2" charset="2"/>
              </a:rPr>
              <a:t>P3 Need &lt; Avail </a:t>
            </a:r>
            <a:r>
              <a:rPr lang="en-US" dirty="0">
                <a:sym typeface="Wingdings" pitchFamily="2" charset="2"/>
              </a:rPr>
              <a:t>)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TRUE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ym typeface="Wingdings" pitchFamily="2" charset="2"/>
              </a:rPr>
              <a:t>   Available= Available + Allocated [P3] </a:t>
            </a:r>
            <a:r>
              <a:rPr lang="en-US" dirty="0"/>
              <a:t>= </a:t>
            </a:r>
            <a:r>
              <a:rPr lang="en-US" b="1" dirty="0"/>
              <a:t>{6,7,12,12} =System  Capacity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091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437B-4473-C749-B065-5DEEC25E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Safe Sequence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78254-B185-4F41-AE3E-0D76829E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sz="2400" dirty="0"/>
            </a:br>
            <a:r>
              <a:rPr lang="en-US" dirty="0"/>
              <a:t>Since, all the processes got </a:t>
            </a:r>
            <a:r>
              <a:rPr lang="en-US" dirty="0">
                <a:solidFill>
                  <a:srgbClr val="FF0000"/>
                </a:solidFill>
              </a:rPr>
              <a:t>TRUE</a:t>
            </a:r>
            <a:r>
              <a:rPr lang="en-US" dirty="0"/>
              <a:t> marked, no further iterations are required.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b="1" dirty="0"/>
              <a:t>Safe Sequence = P1, P4, P5, P2 , P3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F928-9A41-4643-8D26-74DA8AEE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</a:t>
            </a:r>
            <a:r>
              <a:rPr lang="en-US" b="1" dirty="0"/>
              <a:t>Data Structures used in Bankers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FC8A-C70A-BE49-A0F5-408D7EEF0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7200" dirty="0"/>
              <a:t>NUMBER_OF_CUSTOMERS </a:t>
            </a:r>
            <a:r>
              <a:rPr lang="en-US" sz="7200" b="1" dirty="0"/>
              <a:t>= </a:t>
            </a:r>
            <a:r>
              <a:rPr lang="en-US" sz="7200" dirty="0"/>
              <a:t>5</a:t>
            </a:r>
          </a:p>
          <a:p>
            <a:r>
              <a:rPr lang="en-US" sz="7200" dirty="0"/>
              <a:t>NUMBER_OF_RESOURCES = 3</a:t>
            </a:r>
          </a:p>
          <a:p>
            <a:r>
              <a:rPr lang="en-US" sz="7200" b="1" dirty="0"/>
              <a:t>available[NUMBER_OF_RESOURCES]: </a:t>
            </a:r>
            <a:r>
              <a:rPr lang="en-US" sz="7200" dirty="0"/>
              <a:t>1-d array indicating the number of available resources of each type.</a:t>
            </a:r>
          </a:p>
          <a:p>
            <a:pPr marL="0" indent="0">
              <a:buNone/>
            </a:pPr>
            <a:r>
              <a:rPr lang="en-US" sz="7200" dirty="0"/>
              <a:t>                  Available[ j ] = k means there are </a:t>
            </a:r>
            <a:r>
              <a:rPr lang="en-US" sz="7200" b="1" dirty="0"/>
              <a:t>‘k’</a:t>
            </a:r>
            <a:r>
              <a:rPr lang="en-US" sz="7200" dirty="0"/>
              <a:t> instances of resource type </a:t>
            </a:r>
            <a:r>
              <a:rPr lang="en-US" sz="7200" b="1" dirty="0" err="1"/>
              <a:t>R</a:t>
            </a:r>
            <a:r>
              <a:rPr lang="en-US" sz="7200" b="1" baseline="-25000" dirty="0" err="1"/>
              <a:t>j</a:t>
            </a:r>
            <a:endParaRPr lang="en-US" sz="7200" dirty="0"/>
          </a:p>
          <a:p>
            <a:r>
              <a:rPr lang="en-US" sz="7200" b="1" dirty="0"/>
              <a:t>maximum[NUMBER_OF_CUSTOMERS][NUMBER_OF_RESOURCES] :</a:t>
            </a:r>
            <a:r>
              <a:rPr lang="en-US" sz="7200" dirty="0"/>
              <a:t> 2-d array indicating the maximum demand of each process in a system</a:t>
            </a:r>
          </a:p>
          <a:p>
            <a:pPr marL="0" indent="0" fontAlgn="base">
              <a:buNone/>
            </a:pPr>
            <a:r>
              <a:rPr lang="en-US" sz="7200" dirty="0"/>
              <a:t>                Max[ </a:t>
            </a:r>
            <a:r>
              <a:rPr lang="en-US" sz="7200" dirty="0" err="1"/>
              <a:t>i</a:t>
            </a:r>
            <a:r>
              <a:rPr lang="en-US" sz="7200" dirty="0"/>
              <a:t>, j ] = k means Ci customer may request at most </a:t>
            </a:r>
            <a:r>
              <a:rPr lang="en-US" sz="7200" b="1" dirty="0"/>
              <a:t>‘k’</a:t>
            </a:r>
            <a:r>
              <a:rPr lang="en-US" sz="7200" dirty="0"/>
              <a:t> instances of resource type </a:t>
            </a:r>
            <a:r>
              <a:rPr lang="en-US" sz="7200" b="1" dirty="0" err="1"/>
              <a:t>R</a:t>
            </a:r>
            <a:r>
              <a:rPr lang="en-US" sz="7200" b="1" baseline="-25000" dirty="0" err="1"/>
              <a:t>j</a:t>
            </a:r>
            <a:r>
              <a:rPr lang="en-US" sz="7200" b="1" baseline="-25000" dirty="0"/>
              <a:t>.</a:t>
            </a:r>
            <a:br>
              <a:rPr lang="en-US" sz="7200" dirty="0"/>
            </a:br>
            <a:endParaRPr lang="en-US" sz="7200" dirty="0"/>
          </a:p>
          <a:p>
            <a:r>
              <a:rPr lang="en-US" sz="7200" b="1" dirty="0"/>
              <a:t>allocation[NUMBER_OF_CUSTOMERS][NUMBER_OF_RESOURCES]: </a:t>
            </a:r>
            <a:r>
              <a:rPr lang="en-US" sz="7200" dirty="0"/>
              <a:t>2-d array</a:t>
            </a:r>
            <a:r>
              <a:rPr lang="en-US" sz="7200" b="1" dirty="0"/>
              <a:t> </a:t>
            </a:r>
            <a:r>
              <a:rPr lang="en-US" sz="7200" dirty="0"/>
              <a:t>that defines the number of resources of each type currently allocated to each customer.</a:t>
            </a:r>
          </a:p>
          <a:p>
            <a:pPr marL="0" indent="0">
              <a:buNone/>
            </a:pPr>
            <a:r>
              <a:rPr lang="en-US" sz="7200" dirty="0"/>
              <a:t>                  Allocation[ </a:t>
            </a:r>
            <a:r>
              <a:rPr lang="en-US" sz="7200" dirty="0" err="1"/>
              <a:t>i</a:t>
            </a:r>
            <a:r>
              <a:rPr lang="en-US" sz="7200" dirty="0"/>
              <a:t>, j ] = k means Customer </a:t>
            </a:r>
            <a:r>
              <a:rPr lang="en-US" sz="7200" b="1" dirty="0"/>
              <a:t>C</a:t>
            </a:r>
            <a:r>
              <a:rPr lang="en-US" sz="7200" b="1" baseline="-25000" dirty="0"/>
              <a:t>i</a:t>
            </a:r>
            <a:r>
              <a:rPr lang="en-US" sz="7200" dirty="0"/>
              <a:t> is currently allocated </a:t>
            </a:r>
            <a:r>
              <a:rPr lang="en-US" sz="7200" b="1" dirty="0"/>
              <a:t>‘k’</a:t>
            </a:r>
            <a:r>
              <a:rPr lang="en-US" sz="7200" dirty="0"/>
              <a:t> instances of resource type </a:t>
            </a:r>
            <a:r>
              <a:rPr lang="en-US" sz="7200" b="1" dirty="0" err="1"/>
              <a:t>R</a:t>
            </a:r>
            <a:r>
              <a:rPr lang="en-US" sz="7200" b="1" baseline="-25000" dirty="0" err="1"/>
              <a:t>j</a:t>
            </a:r>
            <a:endParaRPr lang="en-US" sz="7200" dirty="0"/>
          </a:p>
          <a:p>
            <a:pPr marL="0" indent="0">
              <a:buNone/>
            </a:pPr>
            <a:endParaRPr lang="en-US" sz="7200" dirty="0"/>
          </a:p>
          <a:p>
            <a:r>
              <a:rPr lang="en-US" sz="7200" b="1" dirty="0"/>
              <a:t>need[NUMBER_OF_CUSTOMERS][NUMBER_OF_RESOURCES]: </a:t>
            </a:r>
            <a:r>
              <a:rPr lang="en-US" sz="7200" dirty="0"/>
              <a:t>2-d array that indicates the remaining resource need of each customer.</a:t>
            </a:r>
          </a:p>
          <a:p>
            <a:pPr marL="0" indent="0" fontAlgn="base">
              <a:buNone/>
            </a:pPr>
            <a:r>
              <a:rPr lang="en-US" sz="7200" dirty="0"/>
              <a:t>               Need [ </a:t>
            </a:r>
            <a:r>
              <a:rPr lang="en-US" sz="7200" dirty="0" err="1"/>
              <a:t>i</a:t>
            </a:r>
            <a:r>
              <a:rPr lang="en-US" sz="7200" dirty="0"/>
              <a:t>,   j ] = k means Customer </a:t>
            </a:r>
            <a:r>
              <a:rPr lang="en-US" sz="7200" b="1" dirty="0"/>
              <a:t>C</a:t>
            </a:r>
            <a:r>
              <a:rPr lang="en-US" sz="7200" b="1" baseline="-25000" dirty="0"/>
              <a:t>i</a:t>
            </a:r>
            <a:r>
              <a:rPr lang="en-US" sz="7200" dirty="0"/>
              <a:t> currently need </a:t>
            </a:r>
            <a:r>
              <a:rPr lang="en-US" sz="7200" b="1" dirty="0"/>
              <a:t>‘k’</a:t>
            </a:r>
            <a:r>
              <a:rPr lang="en-US" sz="7200" dirty="0"/>
              <a:t> instances of resource type </a:t>
            </a:r>
            <a:r>
              <a:rPr lang="en-US" sz="7200" b="1" dirty="0" err="1"/>
              <a:t>R</a:t>
            </a:r>
            <a:r>
              <a:rPr lang="en-US" sz="7200" b="1" baseline="-25000" dirty="0" err="1"/>
              <a:t>j</a:t>
            </a:r>
            <a:r>
              <a:rPr lang="en-US" sz="7200" b="1" baseline="-25000" dirty="0"/>
              <a:t> </a:t>
            </a:r>
            <a:r>
              <a:rPr lang="en-US" sz="7200" dirty="0"/>
              <a:t>for its execution.</a:t>
            </a:r>
          </a:p>
          <a:p>
            <a:pPr marL="0" indent="0">
              <a:buNone/>
            </a:pPr>
            <a:endParaRPr lang="en-US" sz="6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			</a:t>
            </a:r>
            <a:endParaRPr lang="en-US" b="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2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B599B-9A28-C14C-A551-82703F6C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		</a:t>
            </a:r>
            <a:r>
              <a:rPr lang="en-US" b="1" dirty="0"/>
              <a:t>Implementation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EC3F6-51AC-4B4B-9949-469D3F4A5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3440"/>
            <a:ext cx="10515600" cy="57424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err="1"/>
              <a:t>int</a:t>
            </a:r>
            <a:r>
              <a:rPr lang="en-US" sz="1600" b="1" dirty="0"/>
              <a:t> main(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argc</a:t>
            </a:r>
            <a:r>
              <a:rPr lang="en-US" sz="1600" b="1" dirty="0"/>
              <a:t>, </a:t>
            </a:r>
            <a:r>
              <a:rPr lang="en-US" sz="1600" b="1" dirty="0" err="1"/>
              <a:t>const</a:t>
            </a:r>
            <a:r>
              <a:rPr lang="en-US" sz="1600" b="1" dirty="0"/>
              <a:t> char * </a:t>
            </a:r>
            <a:r>
              <a:rPr lang="en-US" sz="1600" b="1" dirty="0" err="1"/>
              <a:t>argv</a:t>
            </a:r>
            <a:r>
              <a:rPr lang="en-US" sz="1600" b="1" dirty="0"/>
              <a:t>[]) </a:t>
            </a:r>
          </a:p>
          <a:p>
            <a:pPr marL="0" indent="0">
              <a:buNone/>
            </a:pPr>
            <a:r>
              <a:rPr lang="en-US" sz="1600" b="1" dirty="0"/>
              <a:t>{</a:t>
            </a:r>
            <a:br>
              <a:rPr lang="en-US" sz="1600" b="1" dirty="0"/>
            </a:br>
            <a:r>
              <a:rPr lang="en-US" sz="1600" dirty="0"/>
              <a:t>for(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=0 ;</a:t>
            </a:r>
            <a:r>
              <a:rPr lang="en-US" sz="1600" dirty="0" err="1"/>
              <a:t>i</a:t>
            </a:r>
            <a:r>
              <a:rPr lang="en-US" sz="1600" dirty="0"/>
              <a:t>&lt;argc-1;i++){</a:t>
            </a:r>
            <a:br>
              <a:rPr lang="en-US" sz="1600" dirty="0"/>
            </a:br>
            <a:r>
              <a:rPr lang="en-US" sz="1600" dirty="0"/>
              <a:t>        available[</a:t>
            </a:r>
            <a:r>
              <a:rPr lang="en-US" sz="1600" dirty="0" err="1"/>
              <a:t>i</a:t>
            </a:r>
            <a:r>
              <a:rPr lang="en-US" sz="1600" dirty="0"/>
              <a:t>]=</a:t>
            </a:r>
            <a:r>
              <a:rPr lang="en-US" sz="1600" dirty="0" err="1"/>
              <a:t>atoi</a:t>
            </a:r>
            <a:r>
              <a:rPr lang="en-US" sz="1600" dirty="0"/>
              <a:t>(</a:t>
            </a:r>
            <a:r>
              <a:rPr lang="en-US" sz="1600" dirty="0" err="1"/>
              <a:t>argv</a:t>
            </a:r>
            <a:r>
              <a:rPr lang="en-US" sz="1600" dirty="0"/>
              <a:t>[i+1]);</a:t>
            </a:r>
            <a:br>
              <a:rPr lang="en-US" sz="1600" dirty="0"/>
            </a:br>
            <a:r>
              <a:rPr lang="en-US" sz="1600" dirty="0"/>
              <a:t>        total[</a:t>
            </a:r>
            <a:r>
              <a:rPr lang="en-US" sz="1600" dirty="0" err="1"/>
              <a:t>i</a:t>
            </a:r>
            <a:r>
              <a:rPr lang="en-US" sz="1600" dirty="0"/>
              <a:t>]=available[</a:t>
            </a:r>
            <a:r>
              <a:rPr lang="en-US" sz="1600" dirty="0" err="1"/>
              <a:t>i</a:t>
            </a:r>
            <a:r>
              <a:rPr lang="en-US" sz="1600" dirty="0"/>
              <a:t>];</a:t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>    for(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=0;i&lt; </a:t>
            </a:r>
            <a:r>
              <a:rPr lang="en-US" sz="1600" dirty="0" err="1"/>
              <a:t>NUMBER_OF_RESOURCES;i</a:t>
            </a:r>
            <a:r>
              <a:rPr lang="en-US" sz="1600" dirty="0"/>
              <a:t>++){</a:t>
            </a:r>
            <a:br>
              <a:rPr lang="en-US" sz="1600" dirty="0"/>
            </a:br>
            <a:r>
              <a:rPr lang="en-US" sz="1600" dirty="0"/>
              <a:t>        for(</a:t>
            </a:r>
            <a:r>
              <a:rPr lang="en-US" sz="1600" dirty="0" err="1"/>
              <a:t>int</a:t>
            </a:r>
            <a:r>
              <a:rPr lang="en-US" sz="1600" dirty="0"/>
              <a:t> j=0;j&lt;</a:t>
            </a:r>
            <a:r>
              <a:rPr lang="en-US" sz="1600" dirty="0" err="1"/>
              <a:t>NUMBER_OF_CUSTOMERS;j</a:t>
            </a:r>
            <a:r>
              <a:rPr lang="en-US" sz="1600" dirty="0"/>
              <a:t>++){</a:t>
            </a:r>
            <a:br>
              <a:rPr lang="en-US" sz="1600" dirty="0"/>
            </a:br>
            <a:r>
              <a:rPr lang="en-US" sz="1600" dirty="0"/>
              <a:t>            maximum[j][</a:t>
            </a:r>
            <a:r>
              <a:rPr lang="en-US" sz="1600" dirty="0" err="1"/>
              <a:t>i</a:t>
            </a:r>
            <a:r>
              <a:rPr lang="en-US" sz="1600" dirty="0"/>
              <a:t>]=rand()%(total[</a:t>
            </a:r>
            <a:r>
              <a:rPr lang="en-US" sz="1600" dirty="0" err="1"/>
              <a:t>i</a:t>
            </a:r>
            <a:r>
              <a:rPr lang="en-US" sz="1600" dirty="0"/>
              <a:t>]+1);</a:t>
            </a:r>
            <a:br>
              <a:rPr lang="en-US" sz="1600" dirty="0"/>
            </a:br>
            <a:r>
              <a:rPr lang="en-US" sz="1600" dirty="0"/>
              <a:t>            need[j][</a:t>
            </a:r>
            <a:r>
              <a:rPr lang="en-US" sz="1600" dirty="0" err="1"/>
              <a:t>i</a:t>
            </a:r>
            <a:r>
              <a:rPr lang="en-US" sz="1600" dirty="0"/>
              <a:t>]=maximum[j][</a:t>
            </a:r>
            <a:r>
              <a:rPr lang="en-US" sz="1600" dirty="0" err="1"/>
              <a:t>i</a:t>
            </a:r>
            <a:r>
              <a:rPr lang="en-US" sz="1600" dirty="0"/>
              <a:t>];}}</a:t>
            </a:r>
            <a:br>
              <a:rPr lang="en-US" sz="1600" dirty="0"/>
            </a:br>
            <a:r>
              <a:rPr lang="en-US" sz="1600" dirty="0"/>
              <a:t>for 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=0; </a:t>
            </a:r>
            <a:r>
              <a:rPr lang="en-US" sz="1600" dirty="0" err="1"/>
              <a:t>i</a:t>
            </a:r>
            <a:r>
              <a:rPr lang="en-US" sz="1600" dirty="0"/>
              <a:t>&lt;NUMBER_OF_RESOURCES; </a:t>
            </a:r>
            <a:r>
              <a:rPr lang="en-US" sz="1600" dirty="0" err="1"/>
              <a:t>i</a:t>
            </a:r>
            <a:r>
              <a:rPr lang="en-US" sz="1600" dirty="0"/>
              <a:t>++) {</a:t>
            </a:r>
            <a:br>
              <a:rPr lang="en-US" sz="1600" dirty="0"/>
            </a:br>
            <a:r>
              <a:rPr lang="en-US" sz="1600" dirty="0"/>
              <a:t>        string[</a:t>
            </a:r>
            <a:r>
              <a:rPr lang="en-US" sz="1600" dirty="0" err="1"/>
              <a:t>i</a:t>
            </a:r>
            <a:r>
              <a:rPr lang="en-US" sz="1600" dirty="0"/>
              <a:t>*2]=</a:t>
            </a:r>
            <a:r>
              <a:rPr lang="en-US" sz="1600" dirty="0" err="1"/>
              <a:t>i</a:t>
            </a:r>
            <a:r>
              <a:rPr lang="en-US" sz="1600" dirty="0"/>
              <a:t>+'A';</a:t>
            </a:r>
            <a:br>
              <a:rPr lang="en-US" sz="1600" dirty="0"/>
            </a:br>
            <a:r>
              <a:rPr lang="en-US" sz="1600" dirty="0"/>
              <a:t>        string[</a:t>
            </a:r>
            <a:r>
              <a:rPr lang="en-US" sz="1600" dirty="0" err="1"/>
              <a:t>i</a:t>
            </a:r>
            <a:r>
              <a:rPr lang="en-US" sz="1600" dirty="0"/>
              <a:t>*2+1]=' ';</a:t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printf</a:t>
            </a:r>
            <a:r>
              <a:rPr lang="en-US" sz="1600" dirty="0"/>
              <a:t>("Total system resources are:\n");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printf</a:t>
            </a:r>
            <a:r>
              <a:rPr lang="en-US" sz="1600" dirty="0"/>
              <a:t>("%s\</a:t>
            </a:r>
            <a:r>
              <a:rPr lang="en-US" sz="1600" dirty="0" err="1"/>
              <a:t>n",string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    for 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=0; </a:t>
            </a:r>
            <a:r>
              <a:rPr lang="en-US" sz="1600" dirty="0" err="1"/>
              <a:t>i</a:t>
            </a:r>
            <a:r>
              <a:rPr lang="en-US" sz="1600" dirty="0"/>
              <a:t>&lt;NUMBER_OF_RESOURCES; </a:t>
            </a:r>
            <a:r>
              <a:rPr lang="en-US" sz="1600" dirty="0" err="1"/>
              <a:t>i</a:t>
            </a:r>
            <a:r>
              <a:rPr lang="en-US" sz="1600" dirty="0"/>
              <a:t>++)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printf</a:t>
            </a:r>
            <a:r>
              <a:rPr lang="en-US" sz="1600" dirty="0"/>
              <a:t>("%d ",total[</a:t>
            </a:r>
            <a:r>
              <a:rPr lang="en-US" sz="1600" dirty="0" err="1"/>
              <a:t>i</a:t>
            </a:r>
            <a:r>
              <a:rPr lang="en-US" sz="1600" dirty="0"/>
              <a:t>]);</a:t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printf</a:t>
            </a:r>
            <a:r>
              <a:rPr lang="en-US" sz="1600" dirty="0"/>
              <a:t>("\n\</a:t>
            </a:r>
            <a:r>
              <a:rPr lang="en-US" sz="1600" dirty="0" err="1"/>
              <a:t>nProcesses</a:t>
            </a:r>
            <a:r>
              <a:rPr lang="en-US" sz="1600" dirty="0"/>
              <a:t> (maximum resources):\n");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printf</a:t>
            </a:r>
            <a:r>
              <a:rPr lang="en-US" sz="1600" dirty="0"/>
              <a:t>("   %s\</a:t>
            </a:r>
            <a:r>
              <a:rPr lang="en-US" sz="1600" dirty="0" err="1"/>
              <a:t>n",string</a:t>
            </a:r>
            <a:r>
              <a:rPr lang="en-US" sz="1600" dirty="0"/>
              <a:t>);</a:t>
            </a:r>
          </a:p>
          <a:p>
            <a:pPr marL="0" indent="0">
              <a:buNone/>
            </a:pPr>
            <a:r>
              <a:rPr lang="en-US" sz="1600" dirty="0"/>
              <a:t> for(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=0; </a:t>
            </a:r>
            <a:r>
              <a:rPr lang="en-US" sz="1600" dirty="0" err="1"/>
              <a:t>i</a:t>
            </a:r>
            <a:r>
              <a:rPr lang="en-US" sz="1600" dirty="0"/>
              <a:t>&lt;</a:t>
            </a:r>
            <a:r>
              <a:rPr lang="en-US" sz="1600" dirty="0" err="1"/>
              <a:t>NUMBER_OF_CUSTOMERS;i</a:t>
            </a:r>
            <a:r>
              <a:rPr lang="en-US" sz="1600" dirty="0"/>
              <a:t>++){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printf</a:t>
            </a:r>
            <a:r>
              <a:rPr lang="en-US" sz="1600" dirty="0"/>
              <a:t>("</a:t>
            </a:r>
            <a:r>
              <a:rPr lang="en-US" sz="1600" dirty="0" err="1"/>
              <a:t>P%d</a:t>
            </a:r>
            <a:r>
              <a:rPr lang="en-US" sz="1600" dirty="0"/>
              <a:t> ",i+1);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148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3DF7BC-BC68-F145-8E90-EAFD18313017}"/>
              </a:ext>
            </a:extLst>
          </p:cNvPr>
          <p:cNvSpPr/>
          <p:nvPr/>
        </p:nvSpPr>
        <p:spPr>
          <a:xfrm>
            <a:off x="890016" y="646176"/>
            <a:ext cx="825398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for(</a:t>
            </a:r>
            <a:r>
              <a:rPr lang="en-US" dirty="0" err="1"/>
              <a:t>int</a:t>
            </a:r>
            <a:r>
              <a:rPr lang="en-US" dirty="0"/>
              <a:t> j=0;j&lt;</a:t>
            </a:r>
            <a:r>
              <a:rPr lang="en-US" dirty="0" err="1"/>
              <a:t>NUMBER_OF_RESOURCES;j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printf</a:t>
            </a:r>
            <a:r>
              <a:rPr lang="en-US" dirty="0"/>
              <a:t>("%d ",maximum[</a:t>
            </a:r>
            <a:r>
              <a:rPr lang="en-US" dirty="0" err="1"/>
              <a:t>i</a:t>
            </a:r>
            <a:r>
              <a:rPr lang="en-US" dirty="0"/>
              <a:t>][j]);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("\n");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printState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pthread_mutex_init</a:t>
            </a:r>
            <a:r>
              <a:rPr lang="en-US" dirty="0"/>
              <a:t>(&amp;mutex, NULL);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pthread_t</a:t>
            </a:r>
            <a:r>
              <a:rPr lang="en-US" dirty="0"/>
              <a:t> p1,p2,p3,p4,p5;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a=0,b=1,c=2,d=3,e=4;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pthread_create</a:t>
            </a:r>
            <a:r>
              <a:rPr lang="en-US" dirty="0"/>
              <a:t>(&amp;p1,NULL,thread_func,&amp;a);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pthread_create</a:t>
            </a:r>
            <a:r>
              <a:rPr lang="en-US" dirty="0"/>
              <a:t>(&amp;p2,NULL,thread_func,&amp;b);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pthread_create</a:t>
            </a:r>
            <a:r>
              <a:rPr lang="en-US" dirty="0"/>
              <a:t>(&amp;p3,NULL,thread_func,&amp;c);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pthread_create</a:t>
            </a:r>
            <a:r>
              <a:rPr lang="en-US" dirty="0"/>
              <a:t>(&amp;p4,NULL,thread_func,&amp;d);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pthread_create</a:t>
            </a:r>
            <a:r>
              <a:rPr lang="en-US" dirty="0"/>
              <a:t>(&amp;p5,NULL,thread_func,&amp;e);</a:t>
            </a:r>
            <a:br>
              <a:rPr lang="en-US" dirty="0"/>
            </a:br>
            <a:r>
              <a:rPr lang="en-US" dirty="0"/>
              <a:t>    char *</a:t>
            </a:r>
            <a:r>
              <a:rPr lang="en-US" dirty="0" err="1"/>
              <a:t>returnV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pthread_join</a:t>
            </a:r>
            <a:r>
              <a:rPr lang="en-US" dirty="0"/>
              <a:t>(p1,(void**)&amp;</a:t>
            </a:r>
            <a:r>
              <a:rPr lang="en-US" dirty="0" err="1"/>
              <a:t>returnV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pthread_join</a:t>
            </a:r>
            <a:r>
              <a:rPr lang="en-US" dirty="0"/>
              <a:t>(p2,(void**)&amp;</a:t>
            </a:r>
            <a:r>
              <a:rPr lang="en-US" dirty="0" err="1"/>
              <a:t>returnV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pthread_join</a:t>
            </a:r>
            <a:r>
              <a:rPr lang="en-US" dirty="0"/>
              <a:t>(p3,(void**)&amp;</a:t>
            </a:r>
            <a:r>
              <a:rPr lang="en-US" dirty="0" err="1"/>
              <a:t>returnV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pthread_join</a:t>
            </a:r>
            <a:r>
              <a:rPr lang="en-US" dirty="0"/>
              <a:t>(p4,(void**)&amp;</a:t>
            </a:r>
            <a:r>
              <a:rPr lang="en-US" dirty="0" err="1"/>
              <a:t>returnV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pthread_join</a:t>
            </a:r>
            <a:r>
              <a:rPr lang="en-US" dirty="0"/>
              <a:t>(p5,(void**)&amp;</a:t>
            </a:r>
            <a:r>
              <a:rPr lang="en-US" dirty="0" err="1"/>
              <a:t>returnV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return 0;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2992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209C0-FDFD-7549-8382-666933A1D67A}"/>
              </a:ext>
            </a:extLst>
          </p:cNvPr>
          <p:cNvSpPr/>
          <p:nvPr/>
        </p:nvSpPr>
        <p:spPr>
          <a:xfrm>
            <a:off x="865632" y="416802"/>
            <a:ext cx="84734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80"/>
              </a:solidFill>
            </a:endParaRPr>
          </a:p>
          <a:p>
            <a:endParaRPr lang="en-US" dirty="0">
              <a:solidFill>
                <a:srgbClr val="000080"/>
              </a:solidFill>
            </a:endParaRPr>
          </a:p>
          <a:p>
            <a:endParaRPr lang="en-US" b="1" dirty="0">
              <a:solidFill>
                <a:srgbClr val="000080"/>
              </a:solidFill>
            </a:endParaRPr>
          </a:p>
          <a:p>
            <a:r>
              <a:rPr lang="en-US" b="1" dirty="0"/>
              <a:t>void *</a:t>
            </a:r>
            <a:r>
              <a:rPr lang="en-US" b="1" dirty="0" err="1"/>
              <a:t>thread_func</a:t>
            </a:r>
            <a:r>
              <a:rPr lang="en-US" b="1" dirty="0"/>
              <a:t>(void* </a:t>
            </a:r>
            <a:r>
              <a:rPr lang="en-US" b="1" dirty="0" err="1"/>
              <a:t>Tcustomer_num</a:t>
            </a:r>
            <a:r>
              <a:rPr lang="en-US" b="1" dirty="0"/>
              <a:t>){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*c=(</a:t>
            </a:r>
            <a:r>
              <a:rPr lang="en-US" dirty="0" err="1"/>
              <a:t>int</a:t>
            </a:r>
            <a:r>
              <a:rPr lang="en-US" dirty="0"/>
              <a:t>*)</a:t>
            </a:r>
            <a:r>
              <a:rPr lang="en-US" dirty="0" err="1"/>
              <a:t>Tcustomer_num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customer_num</a:t>
            </a:r>
            <a:r>
              <a:rPr lang="en-US" dirty="0"/>
              <a:t>= *c;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requestSum</a:t>
            </a:r>
            <a:r>
              <a:rPr lang="en-US" dirty="0"/>
              <a:t>=0;</a:t>
            </a:r>
            <a:br>
              <a:rPr lang="en-US" dirty="0"/>
            </a:br>
            <a:r>
              <a:rPr lang="en-US" dirty="0"/>
              <a:t>    while(!Finish[</a:t>
            </a:r>
            <a:r>
              <a:rPr lang="en-US" dirty="0" err="1"/>
              <a:t>customer_num</a:t>
            </a:r>
            <a:r>
              <a:rPr lang="en-US" dirty="0"/>
              <a:t>]){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requestSum</a:t>
            </a:r>
            <a:r>
              <a:rPr lang="en-US" dirty="0"/>
              <a:t>=0;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request[NUMBER_OF_RESOURCES]={0};</a:t>
            </a:r>
            <a:br>
              <a:rPr lang="en-US" dirty="0"/>
            </a:br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=0;i&lt;</a:t>
            </a:r>
            <a:r>
              <a:rPr lang="en-US" dirty="0" err="1"/>
              <a:t>NUMBER_OF_RESOURCES;i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   request[</a:t>
            </a:r>
            <a:r>
              <a:rPr lang="en-US" dirty="0" err="1"/>
              <a:t>i</a:t>
            </a:r>
            <a:r>
              <a:rPr lang="en-US" dirty="0"/>
              <a:t>]=rand()%(need[</a:t>
            </a:r>
            <a:r>
              <a:rPr lang="en-US" dirty="0" err="1"/>
              <a:t>customer_num</a:t>
            </a:r>
            <a:r>
              <a:rPr lang="en-US" dirty="0"/>
              <a:t>][</a:t>
            </a:r>
            <a:r>
              <a:rPr lang="en-US" dirty="0" err="1"/>
              <a:t>i</a:t>
            </a:r>
            <a:r>
              <a:rPr lang="en-US" dirty="0"/>
              <a:t>]+1);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requestSum</a:t>
            </a:r>
            <a:r>
              <a:rPr lang="en-US" dirty="0"/>
              <a:t>=</a:t>
            </a:r>
            <a:r>
              <a:rPr lang="en-US" dirty="0" err="1"/>
              <a:t>requestSum+request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    if(</a:t>
            </a:r>
            <a:r>
              <a:rPr lang="en-US" dirty="0" err="1"/>
              <a:t>requestSum</a:t>
            </a:r>
            <a:r>
              <a:rPr lang="en-US" dirty="0"/>
              <a:t>!=0)</a:t>
            </a:r>
            <a:br>
              <a:rPr lang="en-US" dirty="0"/>
            </a:br>
            <a:r>
              <a:rPr lang="en-US" dirty="0"/>
              <a:t>            while(</a:t>
            </a:r>
            <a:r>
              <a:rPr lang="en-US" dirty="0" err="1"/>
              <a:t>request_resources</a:t>
            </a:r>
            <a:r>
              <a:rPr lang="en-US" dirty="0"/>
              <a:t>(</a:t>
            </a:r>
            <a:r>
              <a:rPr lang="en-US" dirty="0" err="1"/>
              <a:t>customer_num,request</a:t>
            </a:r>
            <a:r>
              <a:rPr lang="en-US" dirty="0"/>
              <a:t>)==-1);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return 0;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486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ADE09B-03CE-3742-A124-CFA22B974595}"/>
              </a:ext>
            </a:extLst>
          </p:cNvPr>
          <p:cNvSpPr/>
          <p:nvPr/>
        </p:nvSpPr>
        <p:spPr>
          <a:xfrm>
            <a:off x="621792" y="363915"/>
            <a:ext cx="855878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request_resources</a:t>
            </a:r>
            <a:r>
              <a:rPr lang="en-US" sz="1600" b="1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customer_num</a:t>
            </a:r>
            <a:r>
              <a:rPr lang="en-US" sz="1600" b="1" dirty="0"/>
              <a:t>, </a:t>
            </a:r>
            <a:r>
              <a:rPr lang="en-US" sz="1600" b="1" dirty="0" err="1"/>
              <a:t>int</a:t>
            </a:r>
            <a:r>
              <a:rPr lang="en-US" sz="1600" b="1" dirty="0"/>
              <a:t> request[]){</a:t>
            </a:r>
            <a:br>
              <a:rPr lang="en-US" sz="1600" dirty="0"/>
            </a:b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returnValue</a:t>
            </a:r>
            <a:r>
              <a:rPr lang="en-US" sz="1600" dirty="0"/>
              <a:t>=-1;</a:t>
            </a:r>
            <a:br>
              <a:rPr lang="en-US" sz="1600" dirty="0"/>
            </a:br>
            <a:r>
              <a:rPr lang="en-US" sz="1600" dirty="0" err="1"/>
              <a:t>pthread_mutex_lock</a:t>
            </a:r>
            <a:r>
              <a:rPr lang="en-US" sz="1600" dirty="0"/>
              <a:t>(&amp;mutex);</a:t>
            </a:r>
            <a:br>
              <a:rPr lang="en-US" sz="1600" dirty="0"/>
            </a:b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nP%d</a:t>
            </a:r>
            <a:r>
              <a:rPr lang="en-US" sz="1600" dirty="0"/>
              <a:t> requests for ",customer_num+1);</a:t>
            </a:r>
            <a:br>
              <a:rPr lang="en-US" sz="1600" dirty="0"/>
            </a:br>
            <a:r>
              <a:rPr lang="en-US" sz="1600" dirty="0"/>
              <a:t>for(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=0;i&lt;</a:t>
            </a:r>
            <a:r>
              <a:rPr lang="en-US" sz="1600" dirty="0" err="1"/>
              <a:t>NUMBER_OF_RESOURCES;i</a:t>
            </a:r>
            <a:r>
              <a:rPr lang="en-US" sz="1600" dirty="0"/>
              <a:t>++){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printf</a:t>
            </a:r>
            <a:r>
              <a:rPr lang="en-US" sz="1600" dirty="0"/>
              <a:t>("%d ",request[</a:t>
            </a:r>
            <a:r>
              <a:rPr lang="en-US" sz="1600" dirty="0" err="1"/>
              <a:t>i</a:t>
            </a:r>
            <a:r>
              <a:rPr lang="en-US" sz="1600" dirty="0"/>
              <a:t>]);</a:t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 err="1"/>
              <a:t>printf</a:t>
            </a:r>
            <a:r>
              <a:rPr lang="en-US" sz="1600" dirty="0"/>
              <a:t>("\n");</a:t>
            </a:r>
            <a:br>
              <a:rPr lang="en-US" sz="1600" dirty="0"/>
            </a:br>
            <a:r>
              <a:rPr lang="en-US" sz="1600" dirty="0"/>
              <a:t>for(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=0;i&lt;</a:t>
            </a:r>
            <a:r>
              <a:rPr lang="en-US" sz="1600" dirty="0" err="1"/>
              <a:t>NUMBER_OF_RESOURCES;i</a:t>
            </a:r>
            <a:r>
              <a:rPr lang="en-US" sz="1600" dirty="0"/>
              <a:t>++){</a:t>
            </a:r>
            <a:br>
              <a:rPr lang="en-US" sz="1600" dirty="0"/>
            </a:br>
            <a:r>
              <a:rPr lang="en-US" sz="1600" dirty="0"/>
              <a:t>     if(request[</a:t>
            </a:r>
            <a:r>
              <a:rPr lang="en-US" sz="1600" dirty="0" err="1"/>
              <a:t>i</a:t>
            </a:r>
            <a:r>
              <a:rPr lang="en-US" sz="1600" dirty="0"/>
              <a:t>]&gt;available[</a:t>
            </a:r>
            <a:r>
              <a:rPr lang="en-US" sz="1600" dirty="0" err="1"/>
              <a:t>i</a:t>
            </a:r>
            <a:r>
              <a:rPr lang="en-US" sz="1600" dirty="0"/>
              <a:t>]){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dirty="0" err="1"/>
              <a:t>printf</a:t>
            </a:r>
            <a:r>
              <a:rPr lang="en-US" sz="1600" dirty="0"/>
              <a:t>("</a:t>
            </a:r>
            <a:r>
              <a:rPr lang="en-US" sz="1600" dirty="0" err="1"/>
              <a:t>P%d</a:t>
            </a:r>
            <a:r>
              <a:rPr lang="en-US" sz="1600" dirty="0"/>
              <a:t> is waiting for the resources...\n",customer_num+1);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dirty="0" err="1"/>
              <a:t>pthread_mutex_unlock</a:t>
            </a:r>
            <a:r>
              <a:rPr lang="en-US" sz="1600" dirty="0"/>
              <a:t>(&amp;mutex);</a:t>
            </a:r>
            <a:br>
              <a:rPr lang="en-US" sz="1600" dirty="0"/>
            </a:br>
            <a:r>
              <a:rPr lang="en-US" sz="1600" dirty="0"/>
              <a:t>            return -1;</a:t>
            </a:r>
            <a:br>
              <a:rPr lang="en-US" sz="1600" dirty="0"/>
            </a:br>
            <a:r>
              <a:rPr lang="en-US" sz="1600" dirty="0"/>
              <a:t>        }</a:t>
            </a:r>
            <a:br>
              <a:rPr lang="en-US" sz="1600" dirty="0"/>
            </a:br>
            <a:r>
              <a:rPr lang="en-US" sz="1600" dirty="0"/>
              <a:t> }</a:t>
            </a:r>
            <a:br>
              <a:rPr lang="en-US" sz="1600" dirty="0"/>
            </a:br>
            <a:r>
              <a:rPr lang="en-US" sz="1600" dirty="0" err="1"/>
              <a:t>returnValue</a:t>
            </a:r>
            <a:r>
              <a:rPr lang="en-US" sz="1600" dirty="0"/>
              <a:t>=</a:t>
            </a:r>
            <a:r>
              <a:rPr lang="en-US" sz="1600" dirty="0" err="1"/>
              <a:t>bankerAlgorithm</a:t>
            </a:r>
            <a:r>
              <a:rPr lang="en-US" sz="1600" dirty="0"/>
              <a:t>(</a:t>
            </a:r>
            <a:r>
              <a:rPr lang="en-US" sz="1600" dirty="0" err="1"/>
              <a:t>customer_num,request</a:t>
            </a:r>
            <a:r>
              <a:rPr lang="en-US" sz="1600" dirty="0"/>
              <a:t>);</a:t>
            </a:r>
          </a:p>
          <a:p>
            <a:r>
              <a:rPr lang="en-US" sz="1600" dirty="0"/>
              <a:t>if(</a:t>
            </a:r>
            <a:r>
              <a:rPr lang="en-US" sz="1600" dirty="0" err="1"/>
              <a:t>returnValue</a:t>
            </a:r>
            <a:r>
              <a:rPr lang="en-US" sz="1600" dirty="0"/>
              <a:t>==0){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needIsZero</a:t>
            </a:r>
            <a:r>
              <a:rPr lang="en-US" sz="1600" dirty="0"/>
              <a:t>=1;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printf</a:t>
            </a:r>
            <a:r>
              <a:rPr lang="en-US" sz="1600" dirty="0"/>
              <a:t>("a safe sequence is found: ");</a:t>
            </a:r>
            <a:br>
              <a:rPr lang="en-US" sz="1600" dirty="0"/>
            </a:br>
            <a:r>
              <a:rPr lang="en-US" sz="1600" dirty="0"/>
              <a:t>        for(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=0;i&lt;</a:t>
            </a:r>
            <a:r>
              <a:rPr lang="en-US" sz="1600" dirty="0" err="1"/>
              <a:t>NUMBER_OF_CUSTOMERS;i</a:t>
            </a:r>
            <a:r>
              <a:rPr lang="en-US" sz="1600" dirty="0"/>
              <a:t>++){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dirty="0" err="1"/>
              <a:t>printf</a:t>
            </a:r>
            <a:r>
              <a:rPr lang="en-US" sz="1600" dirty="0"/>
              <a:t>("</a:t>
            </a:r>
            <a:r>
              <a:rPr lang="en-US" sz="1600" dirty="0" err="1"/>
              <a:t>P%d</a:t>
            </a:r>
            <a:r>
              <a:rPr lang="en-US" sz="1600" dirty="0"/>
              <a:t> ",</a:t>
            </a:r>
            <a:r>
              <a:rPr lang="en-US" sz="1600" dirty="0" err="1"/>
              <a:t>safeSequence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]+1 );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    }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printf</a:t>
            </a:r>
            <a:r>
              <a:rPr lang="en-US" sz="1600" dirty="0"/>
              <a:t>("\</a:t>
            </a:r>
            <a:r>
              <a:rPr lang="en-US" sz="1600" dirty="0" err="1"/>
              <a:t>nP%d's</a:t>
            </a:r>
            <a:r>
              <a:rPr lang="en-US" sz="1600" dirty="0"/>
              <a:t> request has been granted\n",customer_num+1);</a:t>
            </a:r>
            <a:br>
              <a:rPr lang="en-US" sz="1600" dirty="0"/>
            </a:b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4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E98FD8-ABD8-F24C-8A9C-9C1236397A82}"/>
              </a:ext>
            </a:extLst>
          </p:cNvPr>
          <p:cNvSpPr/>
          <p:nvPr/>
        </p:nvSpPr>
        <p:spPr>
          <a:xfrm>
            <a:off x="3048000" y="-229564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D72528-A236-2A4F-A5C0-F1EC35F5410A}"/>
              </a:ext>
            </a:extLst>
          </p:cNvPr>
          <p:cNvSpPr/>
          <p:nvPr/>
        </p:nvSpPr>
        <p:spPr>
          <a:xfrm>
            <a:off x="3048000" y="-22956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r>
              <a:rPr lang="en-US" dirty="0"/>
              <a:t>        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4EC583-5FBC-124B-82B0-2102D2200903}"/>
              </a:ext>
            </a:extLst>
          </p:cNvPr>
          <p:cNvSpPr/>
          <p:nvPr/>
        </p:nvSpPr>
        <p:spPr>
          <a:xfrm>
            <a:off x="475488" y="0"/>
            <a:ext cx="866851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for(</a:t>
            </a:r>
            <a:r>
              <a:rPr lang="en-US" dirty="0" err="1"/>
              <a:t>int</a:t>
            </a:r>
            <a:r>
              <a:rPr lang="en-US" dirty="0"/>
              <a:t> j=0;j&lt;</a:t>
            </a:r>
            <a:r>
              <a:rPr lang="en-US" dirty="0" err="1"/>
              <a:t>NUMBER_OF_RESOURCES;j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    allocation[</a:t>
            </a:r>
            <a:r>
              <a:rPr lang="en-US" dirty="0" err="1"/>
              <a:t>customer_num</a:t>
            </a:r>
            <a:r>
              <a:rPr lang="en-US" dirty="0"/>
              <a:t>][j]=allocation[</a:t>
            </a:r>
            <a:r>
              <a:rPr lang="en-US" dirty="0" err="1"/>
              <a:t>customer_num</a:t>
            </a:r>
            <a:r>
              <a:rPr lang="en-US" dirty="0"/>
              <a:t>][j]+request[j];</a:t>
            </a:r>
            <a:br>
              <a:rPr lang="en-US" dirty="0"/>
            </a:br>
            <a:r>
              <a:rPr lang="en-US" dirty="0"/>
              <a:t>            available[j]=available[j]-request[j];</a:t>
            </a:r>
            <a:br>
              <a:rPr lang="en-US" dirty="0"/>
            </a:br>
            <a:r>
              <a:rPr lang="en-US" dirty="0"/>
              <a:t>            need[</a:t>
            </a:r>
            <a:r>
              <a:rPr lang="en-US" dirty="0" err="1"/>
              <a:t>customer_num</a:t>
            </a:r>
            <a:r>
              <a:rPr lang="en-US" dirty="0"/>
              <a:t>][j]=need[</a:t>
            </a:r>
            <a:r>
              <a:rPr lang="en-US" dirty="0" err="1"/>
              <a:t>customer_num</a:t>
            </a:r>
            <a:r>
              <a:rPr lang="en-US" dirty="0"/>
              <a:t>][j]-request[j];</a:t>
            </a:r>
            <a:br>
              <a:rPr lang="en-US" dirty="0"/>
            </a:br>
            <a:r>
              <a:rPr lang="en-US" dirty="0"/>
              <a:t>            if(need[</a:t>
            </a:r>
            <a:r>
              <a:rPr lang="en-US" dirty="0" err="1"/>
              <a:t>customer_num</a:t>
            </a:r>
            <a:r>
              <a:rPr lang="en-US" dirty="0"/>
              <a:t>][j]!=0){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needIsZero</a:t>
            </a:r>
            <a:r>
              <a:rPr lang="en-US" dirty="0"/>
              <a:t>=0;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}</a:t>
            </a:r>
            <a:br>
              <a:rPr lang="en-US" dirty="0"/>
            </a:br>
            <a:r>
              <a:rPr lang="en-US" dirty="0"/>
              <a:t>if(</a:t>
            </a:r>
            <a:r>
              <a:rPr lang="en-US" dirty="0" err="1"/>
              <a:t>needIsZero</a:t>
            </a:r>
            <a:r>
              <a:rPr lang="en-US" dirty="0"/>
              <a:t>){</a:t>
            </a:r>
            <a:br>
              <a:rPr lang="en-US" dirty="0"/>
            </a:br>
            <a:r>
              <a:rPr lang="en-US" dirty="0"/>
              <a:t>            Finish[</a:t>
            </a:r>
            <a:r>
              <a:rPr lang="en-US" dirty="0" err="1"/>
              <a:t>customer_num</a:t>
            </a:r>
            <a:r>
              <a:rPr lang="en-US" dirty="0"/>
              <a:t>]=1;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release_resources</a:t>
            </a:r>
            <a:r>
              <a:rPr lang="en-US" dirty="0"/>
              <a:t>(</a:t>
            </a:r>
            <a:r>
              <a:rPr lang="en-US" dirty="0" err="1"/>
              <a:t>customer_num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 err="1"/>
              <a:t>printState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else{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("cannot find a safe sequence\n");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 err="1"/>
              <a:t>pthread_mutex_unlock</a:t>
            </a:r>
            <a:r>
              <a:rPr lang="en-US" dirty="0"/>
              <a:t>(&amp;mutex);</a:t>
            </a:r>
            <a:br>
              <a:rPr lang="en-US" dirty="0"/>
            </a:br>
            <a:r>
              <a:rPr lang="en-US" dirty="0"/>
              <a:t>    return </a:t>
            </a:r>
            <a:r>
              <a:rPr lang="en-US" dirty="0" err="1"/>
              <a:t>returnValue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647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9E9C-CF3C-1744-BC65-B1900C82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effectLst/>
              </a:rPr>
            </a:br>
            <a:br>
              <a:rPr lang="en-US" b="1" dirty="0"/>
            </a:br>
            <a:r>
              <a:rPr lang="en-US" b="1" dirty="0"/>
              <a:t>				INDEX</a:t>
            </a:r>
            <a:br>
              <a:rPr lang="en-US" b="1" dirty="0">
                <a:effectLst/>
              </a:rPr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140E-1D91-2F47-8C1A-74C4662FA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Deadlocks </a:t>
            </a:r>
          </a:p>
          <a:p>
            <a:pPr fontAlgn="base"/>
            <a:r>
              <a:rPr lang="en-US" dirty="0"/>
              <a:t>Safe State &amp; Unsafe State</a:t>
            </a:r>
          </a:p>
          <a:p>
            <a:pPr fontAlgn="base"/>
            <a:r>
              <a:rPr lang="en-US" dirty="0"/>
              <a:t>Banker’s algorithm</a:t>
            </a:r>
          </a:p>
          <a:p>
            <a:pPr fontAlgn="base"/>
            <a:r>
              <a:rPr lang="en-US" dirty="0"/>
              <a:t>Implementation </a:t>
            </a:r>
          </a:p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20844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F5E40C-4C83-2D43-A16C-172D48FBD373}"/>
              </a:ext>
            </a:extLst>
          </p:cNvPr>
          <p:cNvSpPr/>
          <p:nvPr/>
        </p:nvSpPr>
        <p:spPr>
          <a:xfrm>
            <a:off x="304800" y="268224"/>
            <a:ext cx="8839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release_resources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customer_num</a:t>
            </a:r>
            <a:r>
              <a:rPr lang="en-US" b="1" dirty="0"/>
              <a:t>){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P%d</a:t>
            </a:r>
            <a:r>
              <a:rPr lang="en-US" dirty="0"/>
              <a:t> releases all the resources\n",customer_num+1);</a:t>
            </a:r>
            <a:br>
              <a:rPr lang="en-US" dirty="0"/>
            </a:br>
            <a:r>
              <a:rPr lang="en-US" dirty="0"/>
              <a:t>    for(</a:t>
            </a:r>
            <a:r>
              <a:rPr lang="en-US" dirty="0" err="1"/>
              <a:t>int</a:t>
            </a:r>
            <a:r>
              <a:rPr lang="en-US" dirty="0"/>
              <a:t> j=0;j&lt;</a:t>
            </a:r>
            <a:r>
              <a:rPr lang="en-US" dirty="0" err="1"/>
              <a:t>NUMBER_OF_RESOURCES;j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available[j]=available[j]+allocation[</a:t>
            </a:r>
            <a:r>
              <a:rPr lang="en-US" dirty="0" err="1"/>
              <a:t>customer_num</a:t>
            </a:r>
            <a:r>
              <a:rPr lang="en-US" dirty="0"/>
              <a:t>][j];</a:t>
            </a:r>
            <a:br>
              <a:rPr lang="en-US" dirty="0"/>
            </a:br>
            <a:r>
              <a:rPr lang="en-US" dirty="0"/>
              <a:t>        allocation[</a:t>
            </a:r>
            <a:r>
              <a:rPr lang="en-US" dirty="0" err="1"/>
              <a:t>customer_num</a:t>
            </a:r>
            <a:r>
              <a:rPr lang="en-US" dirty="0"/>
              <a:t>][j]=0;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/>
              <a:t> return 0;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bankerAlgorithm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customer_num,int</a:t>
            </a:r>
            <a:r>
              <a:rPr lang="en-US" b="1" dirty="0"/>
              <a:t> request[]){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finish[NUMBER_OF_CUSTOMERS]={0};</a:t>
            </a:r>
            <a:br>
              <a:rPr lang="en-US" dirty="0"/>
            </a:br>
            <a:r>
              <a:rPr lang="en-US" dirty="0"/>
              <a:t>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=0;i&lt;</a:t>
            </a:r>
            <a:r>
              <a:rPr lang="en-US" dirty="0" err="1"/>
              <a:t>NUMBER_OF_RESOURCES;i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Bavailable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]=available[</a:t>
            </a:r>
            <a:r>
              <a:rPr lang="en-US" dirty="0" err="1"/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j=0;j&lt;</a:t>
            </a:r>
            <a:r>
              <a:rPr lang="en-US" dirty="0" err="1"/>
              <a:t>NUMBER_OF_CUSTOMERS;j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Ballocation</a:t>
            </a:r>
            <a:r>
              <a:rPr lang="en-US" dirty="0"/>
              <a:t>[j][</a:t>
            </a:r>
            <a:r>
              <a:rPr lang="en-US" dirty="0" err="1"/>
              <a:t>i</a:t>
            </a:r>
            <a:r>
              <a:rPr lang="en-US" dirty="0"/>
              <a:t>]=allocation[j][</a:t>
            </a:r>
            <a:r>
              <a:rPr lang="en-US" dirty="0" err="1"/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Bmaximum</a:t>
            </a:r>
            <a:r>
              <a:rPr lang="en-US" dirty="0"/>
              <a:t>[j][</a:t>
            </a:r>
            <a:r>
              <a:rPr lang="en-US" dirty="0" err="1"/>
              <a:t>i</a:t>
            </a:r>
            <a:r>
              <a:rPr lang="en-US" dirty="0"/>
              <a:t>]=maximum[j][</a:t>
            </a:r>
            <a:r>
              <a:rPr lang="en-US" dirty="0" err="1"/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Bneed</a:t>
            </a:r>
            <a:r>
              <a:rPr lang="en-US" dirty="0"/>
              <a:t>[j][</a:t>
            </a:r>
            <a:r>
              <a:rPr lang="en-US" dirty="0" err="1"/>
              <a:t>i</a:t>
            </a:r>
            <a:r>
              <a:rPr lang="en-US" dirty="0"/>
              <a:t>]=need[j][</a:t>
            </a:r>
            <a:r>
              <a:rPr lang="en-US" dirty="0" err="1"/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}}</a:t>
            </a:r>
          </a:p>
          <a:p>
            <a:r>
              <a:rPr lang="en-US" dirty="0"/>
              <a:t>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=0;i&lt;</a:t>
            </a:r>
            <a:r>
              <a:rPr lang="en-US" dirty="0" err="1"/>
              <a:t>NUMBER_OF_RESOURCES;i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Bavailable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]=</a:t>
            </a:r>
            <a:r>
              <a:rPr lang="en-US" dirty="0" err="1"/>
              <a:t>Bavailable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]-request[</a:t>
            </a:r>
            <a:r>
              <a:rPr lang="en-US" dirty="0" err="1"/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Ballocation</a:t>
            </a:r>
            <a:r>
              <a:rPr lang="en-US" dirty="0"/>
              <a:t>[</a:t>
            </a:r>
            <a:r>
              <a:rPr lang="en-US" dirty="0" err="1"/>
              <a:t>customer_num</a:t>
            </a:r>
            <a:r>
              <a:rPr lang="en-US" dirty="0"/>
              <a:t>][</a:t>
            </a:r>
            <a:r>
              <a:rPr lang="en-US" dirty="0" err="1"/>
              <a:t>i</a:t>
            </a:r>
            <a:r>
              <a:rPr lang="en-US" dirty="0"/>
              <a:t>]=</a:t>
            </a:r>
            <a:r>
              <a:rPr lang="en-US" dirty="0" err="1"/>
              <a:t>Ballocation</a:t>
            </a:r>
            <a:r>
              <a:rPr lang="en-US" dirty="0"/>
              <a:t>[</a:t>
            </a:r>
            <a:r>
              <a:rPr lang="en-US" dirty="0" err="1"/>
              <a:t>customer_num</a:t>
            </a:r>
            <a:r>
              <a:rPr lang="en-US" dirty="0"/>
              <a:t>][</a:t>
            </a:r>
            <a:r>
              <a:rPr lang="en-US" dirty="0" err="1"/>
              <a:t>i</a:t>
            </a:r>
            <a:r>
              <a:rPr lang="en-US" dirty="0"/>
              <a:t>]+request[</a:t>
            </a:r>
            <a:r>
              <a:rPr lang="en-US" dirty="0" err="1"/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Bneed</a:t>
            </a:r>
            <a:r>
              <a:rPr lang="en-US" dirty="0"/>
              <a:t>[</a:t>
            </a:r>
            <a:r>
              <a:rPr lang="en-US" dirty="0" err="1"/>
              <a:t>customer_num</a:t>
            </a:r>
            <a:r>
              <a:rPr lang="en-US" dirty="0"/>
              <a:t>][</a:t>
            </a:r>
            <a:r>
              <a:rPr lang="en-US" dirty="0" err="1"/>
              <a:t>i</a:t>
            </a:r>
            <a:r>
              <a:rPr lang="en-US" dirty="0"/>
              <a:t>]=</a:t>
            </a:r>
            <a:r>
              <a:rPr lang="en-US" dirty="0" err="1"/>
              <a:t>Bneed</a:t>
            </a:r>
            <a:r>
              <a:rPr lang="en-US" dirty="0"/>
              <a:t>[</a:t>
            </a:r>
            <a:r>
              <a:rPr lang="en-US" dirty="0" err="1"/>
              <a:t>customer_num</a:t>
            </a:r>
            <a:r>
              <a:rPr lang="en-US" dirty="0"/>
              <a:t>][</a:t>
            </a:r>
            <a:r>
              <a:rPr lang="en-US" dirty="0" err="1"/>
              <a:t>i</a:t>
            </a:r>
            <a:r>
              <a:rPr lang="en-US" dirty="0"/>
              <a:t>]-request[</a:t>
            </a:r>
            <a:r>
              <a:rPr lang="en-US" dirty="0" err="1"/>
              <a:t>i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033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D7C85-16F1-FB4C-9651-736E8DF6F4F7}"/>
              </a:ext>
            </a:extLst>
          </p:cNvPr>
          <p:cNvSpPr/>
          <p:nvPr/>
        </p:nvSpPr>
        <p:spPr>
          <a:xfrm>
            <a:off x="365760" y="219455"/>
            <a:ext cx="877824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count=0;</a:t>
            </a:r>
            <a:br>
              <a:rPr lang="en-US" dirty="0"/>
            </a:br>
            <a:r>
              <a:rPr lang="en-US" dirty="0"/>
              <a:t> while(1){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I=-1;</a:t>
            </a:r>
            <a:br>
              <a:rPr lang="en-US" dirty="0"/>
            </a:br>
            <a:r>
              <a:rPr lang="en-US" dirty="0"/>
              <a:t>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=0;i&lt;</a:t>
            </a:r>
            <a:r>
              <a:rPr lang="en-US" dirty="0" err="1"/>
              <a:t>NUMBER_OF_CUSTOMERS;i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nLessThanA</a:t>
            </a:r>
            <a:r>
              <a:rPr lang="en-US" dirty="0"/>
              <a:t>=1;</a:t>
            </a:r>
            <a:br>
              <a:rPr lang="en-US" dirty="0"/>
            </a:br>
            <a:r>
              <a:rPr lang="en-US" dirty="0"/>
              <a:t>            for(</a:t>
            </a:r>
            <a:r>
              <a:rPr lang="en-US" dirty="0" err="1"/>
              <a:t>int</a:t>
            </a:r>
            <a:r>
              <a:rPr lang="en-US" dirty="0"/>
              <a:t> j=0; j&lt;</a:t>
            </a:r>
            <a:r>
              <a:rPr lang="en-US" dirty="0" err="1"/>
              <a:t>NUMBER_OF_RESOURCES;j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        if(</a:t>
            </a:r>
            <a:r>
              <a:rPr lang="en-US" dirty="0" err="1"/>
              <a:t>Bneed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][j]&gt;</a:t>
            </a:r>
            <a:r>
              <a:rPr lang="en-US" dirty="0" err="1"/>
              <a:t>Bavailable</a:t>
            </a:r>
            <a:r>
              <a:rPr lang="en-US" dirty="0"/>
              <a:t>[j] || finish[</a:t>
            </a:r>
            <a:r>
              <a:rPr lang="en-US" dirty="0" err="1"/>
              <a:t>i</a:t>
            </a:r>
            <a:r>
              <a:rPr lang="en-US" dirty="0"/>
              <a:t>]==1){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dirty="0" err="1"/>
              <a:t>nLessThanA</a:t>
            </a:r>
            <a:r>
              <a:rPr lang="en-US" dirty="0"/>
              <a:t>=0;</a:t>
            </a:r>
            <a:br>
              <a:rPr lang="en-US" dirty="0"/>
            </a:br>
            <a:r>
              <a:rPr lang="en-US" dirty="0"/>
              <a:t>                    break; } }</a:t>
            </a:r>
            <a:br>
              <a:rPr lang="en-US" dirty="0"/>
            </a:br>
            <a:r>
              <a:rPr lang="en-US" dirty="0"/>
              <a:t>            if(</a:t>
            </a:r>
            <a:r>
              <a:rPr lang="en-US" dirty="0" err="1"/>
              <a:t>nLessThanA</a:t>
            </a:r>
            <a:r>
              <a:rPr lang="en-US" dirty="0"/>
              <a:t>){</a:t>
            </a:r>
            <a:br>
              <a:rPr lang="en-US" dirty="0"/>
            </a:br>
            <a:r>
              <a:rPr lang="en-US" dirty="0"/>
              <a:t>                I=</a:t>
            </a:r>
            <a:r>
              <a:rPr lang="en-US" dirty="0" err="1"/>
              <a:t>i;break</a:t>
            </a:r>
            <a:r>
              <a:rPr lang="en-US" dirty="0"/>
              <a:t>; }}</a:t>
            </a:r>
            <a:br>
              <a:rPr lang="en-US" dirty="0"/>
            </a:br>
            <a:r>
              <a:rPr lang="en-US" dirty="0"/>
              <a:t> if(I!=-1){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safeSequence</a:t>
            </a:r>
            <a:r>
              <a:rPr lang="en-US" dirty="0"/>
              <a:t>[count]=I;</a:t>
            </a:r>
            <a:br>
              <a:rPr lang="en-US" dirty="0"/>
            </a:br>
            <a:r>
              <a:rPr lang="en-US" dirty="0"/>
              <a:t>            count++;</a:t>
            </a:r>
            <a:br>
              <a:rPr lang="en-US" dirty="0"/>
            </a:br>
            <a:r>
              <a:rPr lang="en-US" dirty="0"/>
              <a:t>            finish[I]=1;</a:t>
            </a:r>
            <a:br>
              <a:rPr lang="en-US" dirty="0"/>
            </a:br>
            <a:r>
              <a:rPr lang="en-US" dirty="0"/>
              <a:t>            for(</a:t>
            </a:r>
            <a:r>
              <a:rPr lang="en-US" dirty="0" err="1"/>
              <a:t>int</a:t>
            </a:r>
            <a:r>
              <a:rPr lang="en-US" dirty="0"/>
              <a:t> k=0;k&lt;</a:t>
            </a:r>
            <a:r>
              <a:rPr lang="en-US" dirty="0" err="1"/>
              <a:t>NUMBER_OF_RESOURCES;k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Bavailable</a:t>
            </a:r>
            <a:r>
              <a:rPr lang="en-US" dirty="0"/>
              <a:t>[k]=</a:t>
            </a:r>
            <a:r>
              <a:rPr lang="en-US" dirty="0" err="1"/>
              <a:t>Bavailable</a:t>
            </a:r>
            <a:r>
              <a:rPr lang="en-US" dirty="0"/>
              <a:t>[k]+</a:t>
            </a:r>
            <a:r>
              <a:rPr lang="en-US" dirty="0" err="1"/>
              <a:t>Ballocation</a:t>
            </a:r>
            <a:r>
              <a:rPr lang="en-US" dirty="0"/>
              <a:t>[I][k];</a:t>
            </a:r>
            <a:br>
              <a:rPr lang="en-US" dirty="0"/>
            </a:br>
            <a:r>
              <a:rPr lang="en-US" dirty="0"/>
              <a:t>            } }</a:t>
            </a:r>
            <a:br>
              <a:rPr lang="en-US" dirty="0"/>
            </a:br>
            <a:r>
              <a:rPr lang="en-US" dirty="0"/>
              <a:t>        else{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=0;i&lt;</a:t>
            </a:r>
            <a:r>
              <a:rPr lang="en-US" dirty="0" err="1"/>
              <a:t>NUMBER_OF_CUSTOMERS;i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        if(finish[</a:t>
            </a:r>
            <a:r>
              <a:rPr lang="en-US" dirty="0" err="1"/>
              <a:t>i</a:t>
            </a:r>
            <a:r>
              <a:rPr lang="en-US" dirty="0"/>
              <a:t>]==0){</a:t>
            </a:r>
            <a:br>
              <a:rPr lang="en-US" dirty="0"/>
            </a:br>
            <a:r>
              <a:rPr lang="en-US" dirty="0"/>
              <a:t>                    return -1} }</a:t>
            </a:r>
            <a:br>
              <a:rPr lang="en-US" dirty="0"/>
            </a:br>
            <a:r>
              <a:rPr lang="en-US" dirty="0"/>
              <a:t>            return 0; }</a:t>
            </a:r>
            <a:br>
              <a:rPr lang="en-US" dirty="0"/>
            </a:br>
            <a:r>
              <a:rPr lang="en-US" dirty="0"/>
              <a:t>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7609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3A5C-C93E-F04F-9DB7-90179FAC0106}"/>
              </a:ext>
            </a:extLst>
          </p:cNvPr>
          <p:cNvSpPr/>
          <p:nvPr/>
        </p:nvSpPr>
        <p:spPr>
          <a:xfrm>
            <a:off x="438912" y="-1255776"/>
            <a:ext cx="8705088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000080"/>
              </a:solidFill>
            </a:endParaRPr>
          </a:p>
          <a:p>
            <a:endParaRPr lang="en-US" b="1" dirty="0">
              <a:solidFill>
                <a:srgbClr val="000080"/>
              </a:solidFill>
            </a:endParaRPr>
          </a:p>
          <a:p>
            <a:endParaRPr lang="en-US" b="1" dirty="0">
              <a:solidFill>
                <a:srgbClr val="000080"/>
              </a:solidFill>
            </a:endParaRPr>
          </a:p>
          <a:p>
            <a:endParaRPr lang="en-US" b="1" dirty="0">
              <a:solidFill>
                <a:srgbClr val="000080"/>
              </a:solidFill>
            </a:endParaRPr>
          </a:p>
          <a:p>
            <a:endParaRPr lang="en-US" b="1" dirty="0">
              <a:solidFill>
                <a:srgbClr val="000080"/>
              </a:solidFill>
            </a:endParaRPr>
          </a:p>
          <a:p>
            <a:r>
              <a:rPr lang="en-US" b="1" dirty="0"/>
              <a:t>void </a:t>
            </a:r>
            <a:r>
              <a:rPr lang="en-US" b="1" dirty="0" err="1"/>
              <a:t>printState</a:t>
            </a:r>
            <a:r>
              <a:rPr lang="en-US" b="1" dirty="0"/>
              <a:t>(){</a:t>
            </a:r>
          </a:p>
          <a:p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("Processes (currently allocated resources):\n");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   %s\</a:t>
            </a:r>
            <a:r>
              <a:rPr lang="en-US" dirty="0" err="1"/>
              <a:t>n",string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</a:t>
            </a:r>
            <a:r>
              <a:rPr lang="en-US" dirty="0" err="1"/>
              <a:t>NUMBER_OF_CUSTOMERS;i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P%d</a:t>
            </a:r>
            <a:r>
              <a:rPr lang="en-US" dirty="0"/>
              <a:t> ",i+1);</a:t>
            </a:r>
            <a:br>
              <a:rPr lang="en-US" dirty="0"/>
            </a:br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j=0;j&lt;</a:t>
            </a:r>
            <a:r>
              <a:rPr lang="en-US" dirty="0" err="1"/>
              <a:t>NUMBER_OF_RESOURCES;j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 ",allocation[</a:t>
            </a:r>
            <a:r>
              <a:rPr lang="en-US" dirty="0" err="1"/>
              <a:t>i</a:t>
            </a:r>
            <a:r>
              <a:rPr lang="en-US" dirty="0"/>
              <a:t>][j]);} </a:t>
            </a:r>
            <a:r>
              <a:rPr lang="en-US" dirty="0" err="1"/>
              <a:t>printf</a:t>
            </a:r>
            <a:r>
              <a:rPr lang="en-US" dirty="0"/>
              <a:t>("\n") }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("Processes (possibly needed resources):\n");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   %s\</a:t>
            </a:r>
            <a:r>
              <a:rPr lang="en-US" dirty="0" err="1"/>
              <a:t>n",string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</a:t>
            </a:r>
            <a:r>
              <a:rPr lang="en-US" dirty="0" err="1"/>
              <a:t>NUMBER_OF_CUSTOMERS;i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P%d</a:t>
            </a:r>
            <a:r>
              <a:rPr lang="en-US" dirty="0"/>
              <a:t> ",i+1);</a:t>
            </a:r>
            <a:br>
              <a:rPr lang="en-US" dirty="0"/>
            </a:br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j=0;j&lt;</a:t>
            </a:r>
            <a:r>
              <a:rPr lang="en-US" dirty="0" err="1"/>
              <a:t>NUMBER_OF_RESOURCES;j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printf</a:t>
            </a:r>
            <a:r>
              <a:rPr lang="en-US" dirty="0"/>
              <a:t>("%d ",need[</a:t>
            </a:r>
            <a:r>
              <a:rPr lang="en-US" dirty="0" err="1"/>
              <a:t>i</a:t>
            </a:r>
            <a:r>
              <a:rPr lang="en-US" dirty="0"/>
              <a:t>][j]); }</a:t>
            </a:r>
            <a:r>
              <a:rPr lang="en-US" dirty="0" err="1"/>
              <a:t>printf</a:t>
            </a:r>
            <a:r>
              <a:rPr lang="en-US" dirty="0"/>
              <a:t>("\n");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("Available system resources are:\n");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("%s\</a:t>
            </a:r>
            <a:r>
              <a:rPr lang="en-US" dirty="0" err="1"/>
              <a:t>n",string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&lt;NUMBER_OF_RESOURCES; 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("%d ",available[</a:t>
            </a:r>
            <a:r>
              <a:rPr lang="en-US" dirty="0" err="1"/>
              <a:t>i</a:t>
            </a:r>
            <a:r>
              <a:rPr lang="en-US" dirty="0"/>
              <a:t>]);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printf</a:t>
            </a:r>
            <a:r>
              <a:rPr lang="en-US" dirty="0"/>
              <a:t>("\n");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470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8C31-52DF-C243-BBA9-90A9CDC5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6D0D00-5834-CA4A-99BD-3D3E3E215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745" y="1267968"/>
            <a:ext cx="4486655" cy="5340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0B010-1853-254D-BC89-024B76B3C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26" y="1267967"/>
            <a:ext cx="5132580" cy="534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9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52E289-D9BF-0649-8F4F-CD4AB15E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8" y="316992"/>
            <a:ext cx="5624623" cy="6412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A066D2-D027-5B4E-897A-86FC9C34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73" y="316992"/>
            <a:ext cx="4807997" cy="64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2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1D1B-9A19-2B44-9F91-2518E626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				</a:t>
            </a:r>
            <a:r>
              <a:rPr lang="en-US" b="1" dirty="0" err="1"/>
              <a:t>DeadLock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222560-461B-1D44-BC69-D495B6FB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dirty="0"/>
              <a:t>Process 1 is holding Resource 1 and waiting for resource 2 which is acquired by process 2, and process 2 is waiting for resource 1.</a:t>
            </a: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pic>
        <p:nvPicPr>
          <p:cNvPr id="14" name="Picture 4" descr="https://lh3.googleusercontent.com/Bwqt1lka6GOWCk0CqYgwUdYmcO3dz2XUkhiBoCNTg1ItFiBnrtHFETn362T2RVE4ezaqXJE6OZnXFyRULpiXlF10pz5Eol5KmtFFM2Xu3Qv-S5SI2nsI4INnPlmdfq3Jczpg5Em8dTA">
            <a:extLst>
              <a:ext uri="{FF2B5EF4-FFF2-40B4-BE49-F238E27FC236}">
                <a16:creationId xmlns:a16="http://schemas.microsoft.com/office/drawing/2014/main" id="{2FB9E138-0163-6443-823B-15EE72ED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" r="1" b="1"/>
          <a:stretch/>
        </p:blipFill>
        <p:spPr bwMode="auto">
          <a:xfrm>
            <a:off x="5120640" y="1904281"/>
            <a:ext cx="623316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36899-3ED3-934E-99A4-DFE0BD35DA82}"/>
              </a:ext>
            </a:extLst>
          </p:cNvPr>
          <p:cNvSpPr txBox="1"/>
          <p:nvPr/>
        </p:nvSpPr>
        <p:spPr>
          <a:xfrm>
            <a:off x="2419643" y="27009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0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98179-D63A-164D-84AD-971F2EBB4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r>
              <a:rPr lang="en-US" b="1" dirty="0"/>
              <a:t>Four Conditions for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F71C-1032-EF4A-BE0D-F06BFE71A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Mutual Exclusion: </a:t>
            </a:r>
            <a:r>
              <a:rPr lang="en-US" dirty="0"/>
              <a:t>At least one resource should be in non-shareable mode</a:t>
            </a:r>
          </a:p>
          <a:p>
            <a:pPr fontAlgn="base"/>
            <a:r>
              <a:rPr lang="en-US" b="1" dirty="0"/>
              <a:t>Hold and Wait: </a:t>
            </a:r>
            <a:r>
              <a:rPr lang="en-US" dirty="0"/>
              <a:t> A process must be simultaneously holding at least one resource and waiting for at least one resource that is currently being held by some other process.</a:t>
            </a:r>
            <a:endParaRPr lang="en-US" b="1" dirty="0"/>
          </a:p>
          <a:p>
            <a:pPr fontAlgn="base"/>
            <a:r>
              <a:rPr lang="en-US" b="1" dirty="0"/>
              <a:t>No Preemption: </a:t>
            </a:r>
            <a:r>
              <a:rPr lang="en-US" dirty="0"/>
              <a:t>Once a process is holding a resource, then that resource cannot be taken away from that process until the process voluntarily releases it.</a:t>
            </a:r>
            <a:endParaRPr lang="en-US" b="1" dirty="0"/>
          </a:p>
          <a:p>
            <a:pPr fontAlgn="base"/>
            <a:r>
              <a:rPr lang="en-US" b="1" dirty="0"/>
              <a:t>Circular Wait: </a:t>
            </a:r>
            <a:r>
              <a:rPr lang="en-US" dirty="0"/>
              <a:t>A set of processes { P0, P1, P2, . . ., PN } must exist such that every P[ </a:t>
            </a:r>
            <a:r>
              <a:rPr lang="en-US" dirty="0" err="1"/>
              <a:t>i</a:t>
            </a:r>
            <a:r>
              <a:rPr lang="en-US" dirty="0"/>
              <a:t> ] is waiting for P[ ( </a:t>
            </a:r>
            <a:r>
              <a:rPr lang="en-US" dirty="0" err="1"/>
              <a:t>i</a:t>
            </a:r>
            <a:r>
              <a:rPr lang="en-US" dirty="0"/>
              <a:t> + 1 ) % ( N + 1 ) ]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6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69B5-5AC9-4447-8297-7AEDF2C9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  <a:r>
              <a:rPr lang="en-US" b="1" dirty="0"/>
              <a:t>Safe State vs Unsafe State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B8E1-A1AB-7B4C-B1B0-0C009170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Safe state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A state is safe if the system can allocate all resources requested by all processes (</a:t>
            </a:r>
            <a:r>
              <a:rPr lang="en-US" dirty="0" err="1"/>
              <a:t>Upto</a:t>
            </a:r>
            <a:r>
              <a:rPr lang="en-US" dirty="0"/>
              <a:t> Max) without entering a deadlock state.</a:t>
            </a:r>
          </a:p>
          <a:p>
            <a:pPr fontAlgn="base"/>
            <a:r>
              <a:rPr lang="en-US" dirty="0"/>
              <a:t>Safe Sequence: The order in which all processes can complete tasks using available resources</a:t>
            </a:r>
          </a:p>
          <a:p>
            <a:pPr fontAlgn="base"/>
            <a:r>
              <a:rPr lang="en-US" dirty="0"/>
              <a:t>If you find the safe sequence, then we can call it is Safe state</a:t>
            </a:r>
          </a:p>
          <a:p>
            <a:pPr marL="0" indent="0" fontAlgn="base">
              <a:buNone/>
            </a:pPr>
            <a:r>
              <a:rPr lang="en-US" b="1" dirty="0"/>
              <a:t>Unsafe State 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The state that a deadlock can occur</a:t>
            </a:r>
          </a:p>
          <a:p>
            <a:pPr fontAlgn="base"/>
            <a:r>
              <a:rPr lang="en-US" dirty="0"/>
              <a:t>Cannot find the Safe Sequence</a:t>
            </a:r>
          </a:p>
          <a:p>
            <a:pPr fontAlgn="base"/>
            <a:r>
              <a:rPr lang="en-US" dirty="0"/>
              <a:t>.All safe states are deadlock free, but not all unsafe states lead to deadlocks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8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ACBA-0D54-1440-8550-141A820B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Strategies for handling 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8CEE9-C688-334E-9DCA-ACEDDCCC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cs typeface="Times New Roman" panose="02020603050405020304" pitchFamily="18" charset="0"/>
              </a:rPr>
              <a:t>Deadlock prevention: </a:t>
            </a:r>
            <a:r>
              <a:rPr lang="en-US" altLang="en-US" dirty="0">
                <a:cs typeface="Times New Roman" panose="02020603050405020304" pitchFamily="18" charset="0"/>
              </a:rPr>
              <a:t>Prevents deadlocks by restraining requests made to ensure that at least one of the four deadlock conditions cannot occur</a:t>
            </a:r>
            <a:r>
              <a:rPr lang="en-US" altLang="en-US" dirty="0"/>
              <a:t>.</a:t>
            </a:r>
          </a:p>
          <a:p>
            <a:r>
              <a:rPr lang="en-US" altLang="en-US" b="1" dirty="0">
                <a:cs typeface="Times New Roman" panose="02020603050405020304" pitchFamily="18" charset="0"/>
              </a:rPr>
              <a:t>Deadlock avoidance:</a:t>
            </a:r>
            <a:r>
              <a:rPr lang="en-US" altLang="en-US" dirty="0">
                <a:cs typeface="Times New Roman" panose="02020603050405020304" pitchFamily="18" charset="0"/>
              </a:rPr>
              <a:t> Dynamically grants a resource to a process if the resulting state is safe. A state is safe if there is at least one execution sequence that allows all processes to run to completion. </a:t>
            </a:r>
          </a:p>
          <a:p>
            <a:r>
              <a:rPr lang="en-US" altLang="en-US" b="1" dirty="0">
                <a:cs typeface="Times New Roman" panose="02020603050405020304" pitchFamily="18" charset="0"/>
              </a:rPr>
              <a:t>Deadlock detection and recovery:</a:t>
            </a:r>
            <a:r>
              <a:rPr lang="en-US" altLang="en-US" dirty="0">
                <a:cs typeface="Times New Roman" panose="02020603050405020304" pitchFamily="18" charset="0"/>
              </a:rPr>
              <a:t> Allows deadlocks to form; then finds and breaks them.</a:t>
            </a: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8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600C-4CCA-D641-B829-748DA550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			</a:t>
            </a:r>
            <a:r>
              <a:rPr lang="en-US" b="1" dirty="0"/>
              <a:t>Bankers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4657E-17B2-6945-93B5-5BD66CE1D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Banker’s Algorithm is an example for Deadlock Avoidance</a:t>
            </a:r>
          </a:p>
          <a:p>
            <a:r>
              <a:rPr lang="en-US" dirty="0"/>
              <a:t>It is used to determine whether a process’s request for allocation of resources be safely granted immediately.</a:t>
            </a:r>
          </a:p>
          <a:p>
            <a:r>
              <a:rPr lang="en-US" dirty="0"/>
              <a:t>Each process has to specify its maximum requirement of resources in advance.</a:t>
            </a:r>
          </a:p>
          <a:p>
            <a:r>
              <a:rPr lang="en-US" dirty="0"/>
              <a:t>A process is admitted for execution only if its need of resources is within the Available and Maximum capacity of resources.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8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5E73-E645-6C48-909D-41ECDB4D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r>
              <a:rPr lang="en-US" b="1" dirty="0"/>
              <a:t>Banker’s algorithm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5A05C-1F6E-D14C-9C01-4EB50F392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7168" y="8229600"/>
            <a:ext cx="1246632" cy="353567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1F6397-70A4-B54D-BEDB-85CC589AE89C}"/>
              </a:ext>
            </a:extLst>
          </p:cNvPr>
          <p:cNvSpPr txBox="1">
            <a:spLocks/>
          </p:cNvSpPr>
          <p:nvPr/>
        </p:nvSpPr>
        <p:spPr>
          <a:xfrm>
            <a:off x="1981200" y="350837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	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C091D5B-471C-E047-8742-18D19DD56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856019"/>
              </p:ext>
            </p:extLst>
          </p:nvPr>
        </p:nvGraphicFramePr>
        <p:xfrm>
          <a:off x="838200" y="2145793"/>
          <a:ext cx="10515599" cy="3669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7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85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7691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Allocated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4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4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4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4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4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59A259E-0ECE-4943-A73C-BF6432A8D9F1}"/>
              </a:ext>
            </a:extLst>
          </p:cNvPr>
          <p:cNvSpPr txBox="1"/>
          <p:nvPr/>
        </p:nvSpPr>
        <p:spPr>
          <a:xfrm>
            <a:off x="-615461" y="518394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4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0837"/>
            <a:ext cx="8153400" cy="957458"/>
          </a:xfrm>
        </p:spPr>
        <p:txBody>
          <a:bodyPr>
            <a:noAutofit/>
          </a:bodyPr>
          <a:lstStyle/>
          <a:p>
            <a:br>
              <a:rPr lang="en-US" sz="4000" dirty="0"/>
            </a:br>
            <a:r>
              <a:rPr lang="en-US" sz="4000" dirty="0"/>
              <a:t>	</a:t>
            </a:r>
            <a:r>
              <a:rPr lang="en-US" sz="4000" b="1" dirty="0"/>
              <a:t> Compute NEED Matrix </a:t>
            </a:r>
            <a:endParaRPr lang="en-US" sz="4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79144"/>
              </p:ext>
            </p:extLst>
          </p:nvPr>
        </p:nvGraphicFramePr>
        <p:xfrm>
          <a:off x="998807" y="1674055"/>
          <a:ext cx="9135796" cy="3361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9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4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9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9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58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5813">
                  <a:extLst>
                    <a:ext uri="{9D8B030D-6E8A-4147-A177-3AD203B41FA5}">
                      <a16:colId xmlns:a16="http://schemas.microsoft.com/office/drawing/2014/main" val="1738482871"/>
                    </a:ext>
                  </a:extLst>
                </a:gridCol>
                <a:gridCol w="595813">
                  <a:extLst>
                    <a:ext uri="{9D8B030D-6E8A-4147-A177-3AD203B41FA5}">
                      <a16:colId xmlns:a16="http://schemas.microsoft.com/office/drawing/2014/main" val="2048842005"/>
                    </a:ext>
                  </a:extLst>
                </a:gridCol>
                <a:gridCol w="595813">
                  <a:extLst>
                    <a:ext uri="{9D8B030D-6E8A-4147-A177-3AD203B41FA5}">
                      <a16:colId xmlns:a16="http://schemas.microsoft.com/office/drawing/2014/main" val="4152203128"/>
                    </a:ext>
                  </a:extLst>
                </a:gridCol>
                <a:gridCol w="595813">
                  <a:extLst>
                    <a:ext uri="{9D8B030D-6E8A-4147-A177-3AD203B41FA5}">
                      <a16:colId xmlns:a16="http://schemas.microsoft.com/office/drawing/2014/main" val="3829222745"/>
                    </a:ext>
                  </a:extLst>
                </a:gridCol>
                <a:gridCol w="3972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72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72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72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984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Allocated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6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6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6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6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6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06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647</Words>
  <Application>Microsoft Office PowerPoint</Application>
  <PresentationFormat>Widescreen</PresentationFormat>
  <Paragraphs>275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      The Implementation of Banker’s Algorithm </vt:lpstr>
      <vt:lpstr>      INDEX  </vt:lpstr>
      <vt:lpstr>    DeadLock</vt:lpstr>
      <vt:lpstr>  Four Conditions for Deadlocks</vt:lpstr>
      <vt:lpstr>    Safe State vs Unsafe State  </vt:lpstr>
      <vt:lpstr>Strategies for handling deadlocks</vt:lpstr>
      <vt:lpstr>       Bankers Algorithm</vt:lpstr>
      <vt:lpstr>  Banker’s algorithm - Example</vt:lpstr>
      <vt:lpstr>   Compute NEED Matrix </vt:lpstr>
      <vt:lpstr>  Is the system in Safe State? </vt:lpstr>
      <vt:lpstr>Is the system in Safe State?</vt:lpstr>
      <vt:lpstr>Is the system in Safe State?</vt:lpstr>
      <vt:lpstr>Safe Sequence </vt:lpstr>
      <vt:lpstr>   Data Structures used in Bankers Algorithm</vt:lpstr>
      <vt:lpstr>   Implementation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Implementation of Banker’s Algorithm  </dc:title>
  <dc:creator>Harshitha Yerraguntla</dc:creator>
  <cp:lastModifiedBy>Unknown User</cp:lastModifiedBy>
  <cp:revision>28</cp:revision>
  <dcterms:created xsi:type="dcterms:W3CDTF">2019-04-27T00:04:09Z</dcterms:created>
  <dcterms:modified xsi:type="dcterms:W3CDTF">2019-05-03T22:21:42Z</dcterms:modified>
</cp:coreProperties>
</file>